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1"/>
  </p:notesMasterIdLst>
  <p:sldIdLst>
    <p:sldId id="256" r:id="rId5"/>
    <p:sldId id="257" r:id="rId6"/>
    <p:sldId id="281" r:id="rId7"/>
    <p:sldId id="277" r:id="rId8"/>
    <p:sldId id="262" r:id="rId9"/>
    <p:sldId id="278" r:id="rId10"/>
    <p:sldId id="280" r:id="rId11"/>
    <p:sldId id="279" r:id="rId12"/>
    <p:sldId id="282" r:id="rId13"/>
    <p:sldId id="302" r:id="rId14"/>
    <p:sldId id="283" r:id="rId15"/>
    <p:sldId id="311" r:id="rId16"/>
    <p:sldId id="312" r:id="rId17"/>
    <p:sldId id="284" r:id="rId18"/>
    <p:sldId id="298" r:id="rId19"/>
    <p:sldId id="261" r:id="rId20"/>
    <p:sldId id="285" r:id="rId21"/>
    <p:sldId id="267" r:id="rId22"/>
    <p:sldId id="274" r:id="rId23"/>
    <p:sldId id="297" r:id="rId24"/>
    <p:sldId id="299" r:id="rId25"/>
    <p:sldId id="269" r:id="rId26"/>
    <p:sldId id="271" r:id="rId27"/>
    <p:sldId id="300" r:id="rId28"/>
    <p:sldId id="303" r:id="rId29"/>
    <p:sldId id="304" r:id="rId30"/>
    <p:sldId id="268" r:id="rId31"/>
    <p:sldId id="305" r:id="rId32"/>
    <p:sldId id="307" r:id="rId33"/>
    <p:sldId id="270" r:id="rId34"/>
    <p:sldId id="272" r:id="rId35"/>
    <p:sldId id="306" r:id="rId36"/>
    <p:sldId id="273" r:id="rId37"/>
    <p:sldId id="308" r:id="rId38"/>
    <p:sldId id="309" r:id="rId39"/>
    <p:sldId id="310" r:id="rId40"/>
    <p:sldId id="301" r:id="rId41"/>
    <p:sldId id="286" r:id="rId42"/>
    <p:sldId id="287" r:id="rId43"/>
    <p:sldId id="288" r:id="rId44"/>
    <p:sldId id="289" r:id="rId45"/>
    <p:sldId id="294" r:id="rId46"/>
    <p:sldId id="314" r:id="rId47"/>
    <p:sldId id="315" r:id="rId48"/>
    <p:sldId id="313" r:id="rId49"/>
    <p:sldId id="291" r:id="rId5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iller" initials="RM" lastIdx="2" clrIdx="0">
    <p:extLst>
      <p:ext uri="{19B8F6BF-5375-455C-9EA6-DF929625EA0E}">
        <p15:presenceInfo xmlns:p15="http://schemas.microsoft.com/office/powerpoint/2012/main" userId="S::rhein@reachdane.org::e2af2be6-2415-479f-b5aa-b4e4c48f48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ED1D7-8D4D-4B8C-AD9A-11163A999961}" v="2299" dt="2019-10-12T19:05:55.214"/>
    <p1510:client id="{0F1CB7C7-5D25-36CC-A9D1-DE3F31D4A881}" v="456" dt="2019-10-12T00:04:59.126"/>
    <p1510:client id="{AB68D0E8-AB11-D9AE-6A15-9C975B51E988}" v="2621" dt="2019-10-12T22:17:39.432"/>
    <p1510:client id="{BEAD2690-3AF2-493F-BBF8-D5762E1F8124}" v="120" dt="2019-10-12T22:52:41.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16443-F10D-4B30-9A17-021E6AD9693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C03492D-ADD9-470A-8030-EB13652BD85C}">
      <dgm:prSet/>
      <dgm:spPr/>
      <dgm:t>
        <a:bodyPr/>
        <a:lstStyle/>
        <a:p>
          <a:pPr>
            <a:defRPr b="1"/>
          </a:pPr>
          <a:r>
            <a:rPr lang="en-US"/>
            <a:t>Who is here today ?​</a:t>
          </a:r>
        </a:p>
      </dgm:t>
    </dgm:pt>
    <dgm:pt modelId="{E3CD38E1-9D03-4102-9536-EA762A8190A8}" type="parTrans" cxnId="{04D104C4-417F-43BE-B38F-FA9E032B1EEE}">
      <dgm:prSet/>
      <dgm:spPr/>
      <dgm:t>
        <a:bodyPr/>
        <a:lstStyle/>
        <a:p>
          <a:endParaRPr lang="en-US"/>
        </a:p>
      </dgm:t>
    </dgm:pt>
    <dgm:pt modelId="{9F787072-ACB2-4BE1-A980-AE4AAF489101}" type="sibTrans" cxnId="{04D104C4-417F-43BE-B38F-FA9E032B1EEE}">
      <dgm:prSet/>
      <dgm:spPr/>
      <dgm:t>
        <a:bodyPr/>
        <a:lstStyle/>
        <a:p>
          <a:endParaRPr lang="en-US"/>
        </a:p>
      </dgm:t>
    </dgm:pt>
    <dgm:pt modelId="{97674301-B684-4D6E-97B4-DEAF26A893B1}">
      <dgm:prSet custT="1"/>
      <dgm:spPr/>
      <dgm:t>
        <a:bodyPr/>
        <a:lstStyle/>
        <a:p>
          <a:r>
            <a:rPr lang="en-US" sz="1800"/>
            <a:t>If you feel comfortable, please share at your tables/rows​</a:t>
          </a:r>
          <a:endParaRPr lang="en-US" sz="1800" dirty="0"/>
        </a:p>
      </dgm:t>
    </dgm:pt>
    <dgm:pt modelId="{88CCC04A-66AD-4EA4-BC1F-9C4AFA8F6B83}" type="parTrans" cxnId="{CD80A66F-5A04-4A98-A2F2-C3CB2CEEA508}">
      <dgm:prSet/>
      <dgm:spPr/>
      <dgm:t>
        <a:bodyPr/>
        <a:lstStyle/>
        <a:p>
          <a:endParaRPr lang="en-US"/>
        </a:p>
      </dgm:t>
    </dgm:pt>
    <dgm:pt modelId="{1EDBF98D-6418-4705-B3C3-C7A995CED599}" type="sibTrans" cxnId="{CD80A66F-5A04-4A98-A2F2-C3CB2CEEA508}">
      <dgm:prSet/>
      <dgm:spPr/>
      <dgm:t>
        <a:bodyPr/>
        <a:lstStyle/>
        <a:p>
          <a:endParaRPr lang="en-US"/>
        </a:p>
      </dgm:t>
    </dgm:pt>
    <dgm:pt modelId="{35540A21-E74B-4208-B1E8-B63F3E64B464}">
      <dgm:prSet custT="1"/>
      <dgm:spPr/>
      <dgm:t>
        <a:bodyPr/>
        <a:lstStyle/>
        <a:p>
          <a:r>
            <a:rPr lang="en-US" sz="1800"/>
            <a:t>Name​</a:t>
          </a:r>
          <a:endParaRPr lang="en-US" sz="1800" dirty="0"/>
        </a:p>
      </dgm:t>
    </dgm:pt>
    <dgm:pt modelId="{02AA073A-A0B2-499F-8D4D-48A4BCAE99D4}" type="parTrans" cxnId="{5434EDC2-57D1-4264-8CAE-5473D5E61507}">
      <dgm:prSet/>
      <dgm:spPr/>
      <dgm:t>
        <a:bodyPr/>
        <a:lstStyle/>
        <a:p>
          <a:endParaRPr lang="en-US"/>
        </a:p>
      </dgm:t>
    </dgm:pt>
    <dgm:pt modelId="{AD7B031E-5EA7-4D4C-B0F8-C8AB572C1F4C}" type="sibTrans" cxnId="{5434EDC2-57D1-4264-8CAE-5473D5E61507}">
      <dgm:prSet/>
      <dgm:spPr/>
      <dgm:t>
        <a:bodyPr/>
        <a:lstStyle/>
        <a:p>
          <a:endParaRPr lang="en-US"/>
        </a:p>
      </dgm:t>
    </dgm:pt>
    <dgm:pt modelId="{1B15B2A2-38AD-492A-B1A2-BB697AFC8707}">
      <dgm:prSet custT="1"/>
      <dgm:spPr/>
      <dgm:t>
        <a:bodyPr/>
        <a:lstStyle/>
        <a:p>
          <a:r>
            <a:rPr lang="en-US" sz="1800"/>
            <a:t>Employer name, location​</a:t>
          </a:r>
          <a:endParaRPr lang="en-US" sz="1800" dirty="0"/>
        </a:p>
      </dgm:t>
    </dgm:pt>
    <dgm:pt modelId="{B47E50B5-123C-413A-836D-27414E038F1D}" type="parTrans" cxnId="{70A43912-9542-4BF8-9E27-5093FC599654}">
      <dgm:prSet/>
      <dgm:spPr/>
      <dgm:t>
        <a:bodyPr/>
        <a:lstStyle/>
        <a:p>
          <a:endParaRPr lang="en-US"/>
        </a:p>
      </dgm:t>
    </dgm:pt>
    <dgm:pt modelId="{4ABA7EC1-398F-42DF-9D67-32407E94A269}" type="sibTrans" cxnId="{70A43912-9542-4BF8-9E27-5093FC599654}">
      <dgm:prSet/>
      <dgm:spPr/>
      <dgm:t>
        <a:bodyPr/>
        <a:lstStyle/>
        <a:p>
          <a:endParaRPr lang="en-US"/>
        </a:p>
      </dgm:t>
    </dgm:pt>
    <dgm:pt modelId="{4B636D41-728F-4DED-B64A-D8D830C7D09B}">
      <dgm:prSet custT="1"/>
      <dgm:spPr/>
      <dgm:t>
        <a:bodyPr/>
        <a:lstStyle/>
        <a:p>
          <a:r>
            <a:rPr lang="en-US" sz="1800"/>
            <a:t>Are you currently implementing ACEs in your program? If so, what model are you using to support this process?​</a:t>
          </a:r>
          <a:endParaRPr lang="en-US" sz="1800" dirty="0"/>
        </a:p>
      </dgm:t>
    </dgm:pt>
    <dgm:pt modelId="{7261C3E4-D588-4A50-B331-D82B9002DCB5}" type="parTrans" cxnId="{53CF6E61-0A89-44D4-A227-653F7B8E065A}">
      <dgm:prSet/>
      <dgm:spPr/>
      <dgm:t>
        <a:bodyPr/>
        <a:lstStyle/>
        <a:p>
          <a:endParaRPr lang="en-US"/>
        </a:p>
      </dgm:t>
    </dgm:pt>
    <dgm:pt modelId="{3305D867-36B8-40C4-B8A9-2CD351F35CB6}" type="sibTrans" cxnId="{53CF6E61-0A89-44D4-A227-653F7B8E065A}">
      <dgm:prSet/>
      <dgm:spPr/>
      <dgm:t>
        <a:bodyPr/>
        <a:lstStyle/>
        <a:p>
          <a:endParaRPr lang="en-US"/>
        </a:p>
      </dgm:t>
    </dgm:pt>
    <dgm:pt modelId="{99228402-52E2-4B4E-A2DA-1D717E2CE2AC}">
      <dgm:prSet custT="1"/>
      <dgm:spPr/>
      <dgm:t>
        <a:bodyPr/>
        <a:lstStyle/>
        <a:p>
          <a:r>
            <a:rPr lang="en-US" sz="1800"/>
            <a:t>Any particular hope from the presentation today?​</a:t>
          </a:r>
          <a:endParaRPr lang="en-US" sz="1800" dirty="0"/>
        </a:p>
      </dgm:t>
    </dgm:pt>
    <dgm:pt modelId="{F1B4641D-749F-48D8-9FA3-3738A0A4C8D8}" type="parTrans" cxnId="{360156BE-E14F-4419-A153-28398DA41B4E}">
      <dgm:prSet/>
      <dgm:spPr/>
      <dgm:t>
        <a:bodyPr/>
        <a:lstStyle/>
        <a:p>
          <a:endParaRPr lang="en-US"/>
        </a:p>
      </dgm:t>
    </dgm:pt>
    <dgm:pt modelId="{B2434AA3-D850-49C9-88E2-93F9D9CFA138}" type="sibTrans" cxnId="{360156BE-E14F-4419-A153-28398DA41B4E}">
      <dgm:prSet/>
      <dgm:spPr/>
      <dgm:t>
        <a:bodyPr/>
        <a:lstStyle/>
        <a:p>
          <a:endParaRPr lang="en-US"/>
        </a:p>
      </dgm:t>
    </dgm:pt>
    <dgm:pt modelId="{B1E533D8-3401-4818-BFC2-01AEB86610E8}">
      <dgm:prSet/>
      <dgm:spPr/>
      <dgm:t>
        <a:bodyPr/>
        <a:lstStyle/>
        <a:p>
          <a:pPr>
            <a:defRPr b="1"/>
          </a:pPr>
          <a:r>
            <a:rPr lang="en-US"/>
            <a:t>Can we have a few people share what you hope to gain from this presentation today?</a:t>
          </a:r>
        </a:p>
      </dgm:t>
    </dgm:pt>
    <dgm:pt modelId="{CF48C27F-0CA0-4D7C-AF12-3FC61DDEB9B6}" type="parTrans" cxnId="{3AC453B0-9963-453C-ADEA-360EFE1B5A78}">
      <dgm:prSet/>
      <dgm:spPr/>
      <dgm:t>
        <a:bodyPr/>
        <a:lstStyle/>
        <a:p>
          <a:endParaRPr lang="en-US"/>
        </a:p>
      </dgm:t>
    </dgm:pt>
    <dgm:pt modelId="{4F52E5E2-7690-463B-8F5B-0627AF17F76E}" type="sibTrans" cxnId="{3AC453B0-9963-453C-ADEA-360EFE1B5A78}">
      <dgm:prSet/>
      <dgm:spPr/>
      <dgm:t>
        <a:bodyPr/>
        <a:lstStyle/>
        <a:p>
          <a:endParaRPr lang="en-US"/>
        </a:p>
      </dgm:t>
    </dgm:pt>
    <dgm:pt modelId="{CA739B74-F1A0-43C6-9FEE-1FB9C761D047}" type="pres">
      <dgm:prSet presAssocID="{1B516443-F10D-4B30-9A17-021E6AD9693B}" presName="linear" presStyleCnt="0">
        <dgm:presLayoutVars>
          <dgm:animLvl val="lvl"/>
          <dgm:resizeHandles val="exact"/>
        </dgm:presLayoutVars>
      </dgm:prSet>
      <dgm:spPr/>
    </dgm:pt>
    <dgm:pt modelId="{1D2ACEF0-52C6-4844-846A-3F3EE912C34D}" type="pres">
      <dgm:prSet presAssocID="{8C03492D-ADD9-470A-8030-EB13652BD85C}" presName="parentText" presStyleLbl="node1" presStyleIdx="0" presStyleCnt="2" custLinFactNeighborX="-1100" custLinFactNeighborY="-46273">
        <dgm:presLayoutVars>
          <dgm:chMax val="0"/>
          <dgm:bulletEnabled val="1"/>
        </dgm:presLayoutVars>
      </dgm:prSet>
      <dgm:spPr/>
    </dgm:pt>
    <dgm:pt modelId="{6FBC7AE2-5CEC-4DB9-BEAC-DB8818F6757E}" type="pres">
      <dgm:prSet presAssocID="{8C03492D-ADD9-470A-8030-EB13652BD85C}" presName="childText" presStyleLbl="revTx" presStyleIdx="0" presStyleCnt="1">
        <dgm:presLayoutVars>
          <dgm:bulletEnabled val="1"/>
        </dgm:presLayoutVars>
      </dgm:prSet>
      <dgm:spPr/>
    </dgm:pt>
    <dgm:pt modelId="{BF34624D-9A0F-4728-96D5-51FC56D6DAD7}" type="pres">
      <dgm:prSet presAssocID="{B1E533D8-3401-4818-BFC2-01AEB86610E8}" presName="parentText" presStyleLbl="node1" presStyleIdx="1" presStyleCnt="2">
        <dgm:presLayoutVars>
          <dgm:chMax val="0"/>
          <dgm:bulletEnabled val="1"/>
        </dgm:presLayoutVars>
      </dgm:prSet>
      <dgm:spPr/>
    </dgm:pt>
  </dgm:ptLst>
  <dgm:cxnLst>
    <dgm:cxn modelId="{70A43912-9542-4BF8-9E27-5093FC599654}" srcId="{97674301-B684-4D6E-97B4-DEAF26A893B1}" destId="{1B15B2A2-38AD-492A-B1A2-BB697AFC8707}" srcOrd="1" destOrd="0" parTransId="{B47E50B5-123C-413A-836D-27414E038F1D}" sibTransId="{4ABA7EC1-398F-42DF-9D67-32407E94A269}"/>
    <dgm:cxn modelId="{42643215-F497-486D-A5A5-6BFF7C0AA17D}" type="presOf" srcId="{1B15B2A2-38AD-492A-B1A2-BB697AFC8707}" destId="{6FBC7AE2-5CEC-4DB9-BEAC-DB8818F6757E}" srcOrd="0" destOrd="2" presId="urn:microsoft.com/office/officeart/2005/8/layout/vList2"/>
    <dgm:cxn modelId="{53CF6E61-0A89-44D4-A227-653F7B8E065A}" srcId="{97674301-B684-4D6E-97B4-DEAF26A893B1}" destId="{4B636D41-728F-4DED-B64A-D8D830C7D09B}" srcOrd="2" destOrd="0" parTransId="{7261C3E4-D588-4A50-B331-D82B9002DCB5}" sibTransId="{3305D867-36B8-40C4-B8A9-2CD351F35CB6}"/>
    <dgm:cxn modelId="{D39F6066-1DE1-43C1-86E1-33A545EDA9B8}" type="presOf" srcId="{4B636D41-728F-4DED-B64A-D8D830C7D09B}" destId="{6FBC7AE2-5CEC-4DB9-BEAC-DB8818F6757E}" srcOrd="0" destOrd="3" presId="urn:microsoft.com/office/officeart/2005/8/layout/vList2"/>
    <dgm:cxn modelId="{9D9C4E6E-D46B-468D-9BF6-BD7D534FED17}" type="presOf" srcId="{B1E533D8-3401-4818-BFC2-01AEB86610E8}" destId="{BF34624D-9A0F-4728-96D5-51FC56D6DAD7}" srcOrd="0" destOrd="0" presId="urn:microsoft.com/office/officeart/2005/8/layout/vList2"/>
    <dgm:cxn modelId="{CD80A66F-5A04-4A98-A2F2-C3CB2CEEA508}" srcId="{8C03492D-ADD9-470A-8030-EB13652BD85C}" destId="{97674301-B684-4D6E-97B4-DEAF26A893B1}" srcOrd="0" destOrd="0" parTransId="{88CCC04A-66AD-4EA4-BC1F-9C4AFA8F6B83}" sibTransId="{1EDBF98D-6418-4705-B3C3-C7A995CED599}"/>
    <dgm:cxn modelId="{14760257-7486-424E-B643-95AEBA0F8D9D}" type="presOf" srcId="{1B516443-F10D-4B30-9A17-021E6AD9693B}" destId="{CA739B74-F1A0-43C6-9FEE-1FB9C761D047}" srcOrd="0" destOrd="0" presId="urn:microsoft.com/office/officeart/2005/8/layout/vList2"/>
    <dgm:cxn modelId="{1C327A59-CD00-4B8C-B7C3-A6565AEC8686}" type="presOf" srcId="{35540A21-E74B-4208-B1E8-B63F3E64B464}" destId="{6FBC7AE2-5CEC-4DB9-BEAC-DB8818F6757E}" srcOrd="0" destOrd="1" presId="urn:microsoft.com/office/officeart/2005/8/layout/vList2"/>
    <dgm:cxn modelId="{517C2491-CF08-4BD9-8160-D290678E727C}" type="presOf" srcId="{8C03492D-ADD9-470A-8030-EB13652BD85C}" destId="{1D2ACEF0-52C6-4844-846A-3F3EE912C34D}" srcOrd="0" destOrd="0" presId="urn:microsoft.com/office/officeart/2005/8/layout/vList2"/>
    <dgm:cxn modelId="{3AC453B0-9963-453C-ADEA-360EFE1B5A78}" srcId="{1B516443-F10D-4B30-9A17-021E6AD9693B}" destId="{B1E533D8-3401-4818-BFC2-01AEB86610E8}" srcOrd="1" destOrd="0" parTransId="{CF48C27F-0CA0-4D7C-AF12-3FC61DDEB9B6}" sibTransId="{4F52E5E2-7690-463B-8F5B-0627AF17F76E}"/>
    <dgm:cxn modelId="{360156BE-E14F-4419-A153-28398DA41B4E}" srcId="{97674301-B684-4D6E-97B4-DEAF26A893B1}" destId="{99228402-52E2-4B4E-A2DA-1D717E2CE2AC}" srcOrd="3" destOrd="0" parTransId="{F1B4641D-749F-48D8-9FA3-3738A0A4C8D8}" sibTransId="{B2434AA3-D850-49C9-88E2-93F9D9CFA138}"/>
    <dgm:cxn modelId="{5434EDC2-57D1-4264-8CAE-5473D5E61507}" srcId="{97674301-B684-4D6E-97B4-DEAF26A893B1}" destId="{35540A21-E74B-4208-B1E8-B63F3E64B464}" srcOrd="0" destOrd="0" parTransId="{02AA073A-A0B2-499F-8D4D-48A4BCAE99D4}" sibTransId="{AD7B031E-5EA7-4D4C-B0F8-C8AB572C1F4C}"/>
    <dgm:cxn modelId="{04D104C4-417F-43BE-B38F-FA9E032B1EEE}" srcId="{1B516443-F10D-4B30-9A17-021E6AD9693B}" destId="{8C03492D-ADD9-470A-8030-EB13652BD85C}" srcOrd="0" destOrd="0" parTransId="{E3CD38E1-9D03-4102-9536-EA762A8190A8}" sibTransId="{9F787072-ACB2-4BE1-A980-AE4AAF489101}"/>
    <dgm:cxn modelId="{9B0FB1D1-6A7E-4876-A355-7F7BFA05BFA3}" type="presOf" srcId="{99228402-52E2-4B4E-A2DA-1D717E2CE2AC}" destId="{6FBC7AE2-5CEC-4DB9-BEAC-DB8818F6757E}" srcOrd="0" destOrd="4" presId="urn:microsoft.com/office/officeart/2005/8/layout/vList2"/>
    <dgm:cxn modelId="{90BFB3FE-A18A-43D1-AE67-92E44A888930}" type="presOf" srcId="{97674301-B684-4D6E-97B4-DEAF26A893B1}" destId="{6FBC7AE2-5CEC-4DB9-BEAC-DB8818F6757E}" srcOrd="0" destOrd="0" presId="urn:microsoft.com/office/officeart/2005/8/layout/vList2"/>
    <dgm:cxn modelId="{EEFDFB18-E16B-447B-8EA0-11D704C04EF8}" type="presParOf" srcId="{CA739B74-F1A0-43C6-9FEE-1FB9C761D047}" destId="{1D2ACEF0-52C6-4844-846A-3F3EE912C34D}" srcOrd="0" destOrd="0" presId="urn:microsoft.com/office/officeart/2005/8/layout/vList2"/>
    <dgm:cxn modelId="{9CB67CC7-1DA5-4B5C-9293-FDC7CADE4224}" type="presParOf" srcId="{CA739B74-F1A0-43C6-9FEE-1FB9C761D047}" destId="{6FBC7AE2-5CEC-4DB9-BEAC-DB8818F6757E}" srcOrd="1" destOrd="0" presId="urn:microsoft.com/office/officeart/2005/8/layout/vList2"/>
    <dgm:cxn modelId="{7B02CCCA-DDB4-4EA6-B377-665F238ABD44}" type="presParOf" srcId="{CA739B74-F1A0-43C6-9FEE-1FB9C761D047}" destId="{BF34624D-9A0F-4728-96D5-51FC56D6DAD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70266-E42B-4C50-8677-A0D7808A7B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EC6C53-8465-473F-A158-2D0D0F79451A}">
      <dgm:prSet/>
      <dgm:spPr/>
      <dgm:t>
        <a:bodyPr/>
        <a:lstStyle/>
        <a:p>
          <a:pPr>
            <a:lnSpc>
              <a:spcPct val="100000"/>
            </a:lnSpc>
          </a:pPr>
          <a:r>
            <a:rPr lang="en-US" b="0" i="0"/>
            <a:t>Learn about NEAR Science and the NEAR@Home Toolkit</a:t>
          </a:r>
          <a:endParaRPr lang="en-US"/>
        </a:p>
      </dgm:t>
    </dgm:pt>
    <dgm:pt modelId="{F9A1AACE-1F3C-4779-84BB-7D839CFA09AC}" type="parTrans" cxnId="{A87C5365-6E99-4706-B917-ED975A191397}">
      <dgm:prSet/>
      <dgm:spPr/>
      <dgm:t>
        <a:bodyPr/>
        <a:lstStyle/>
        <a:p>
          <a:endParaRPr lang="en-US"/>
        </a:p>
      </dgm:t>
    </dgm:pt>
    <dgm:pt modelId="{092BC5C0-2FE9-451E-A5A6-F18177B2FB19}" type="sibTrans" cxnId="{A87C5365-6E99-4706-B917-ED975A191397}">
      <dgm:prSet/>
      <dgm:spPr/>
      <dgm:t>
        <a:bodyPr/>
        <a:lstStyle/>
        <a:p>
          <a:endParaRPr lang="en-US"/>
        </a:p>
      </dgm:t>
    </dgm:pt>
    <dgm:pt modelId="{0542A4BE-0F23-4C25-AA8D-B6EB560FB69F}">
      <dgm:prSet/>
      <dgm:spPr/>
      <dgm:t>
        <a:bodyPr/>
        <a:lstStyle/>
        <a:p>
          <a:pPr>
            <a:lnSpc>
              <a:spcPct val="100000"/>
            </a:lnSpc>
          </a:pPr>
          <a:r>
            <a:rPr lang="en-US" b="0" i="0"/>
            <a:t>Reach Dane's Learning Collaborative Model </a:t>
          </a:r>
          <a:endParaRPr lang="en-US"/>
        </a:p>
      </dgm:t>
    </dgm:pt>
    <dgm:pt modelId="{A904B038-F1F7-4AA8-9C11-8A6A6E919E79}" type="parTrans" cxnId="{B8AFA4E0-AADD-4A8B-8A0E-F12FF2288967}">
      <dgm:prSet/>
      <dgm:spPr/>
      <dgm:t>
        <a:bodyPr/>
        <a:lstStyle/>
        <a:p>
          <a:endParaRPr lang="en-US"/>
        </a:p>
      </dgm:t>
    </dgm:pt>
    <dgm:pt modelId="{EFEC2EC7-33E6-4CC2-94B0-3544B9AD2D4D}" type="sibTrans" cxnId="{B8AFA4E0-AADD-4A8B-8A0E-F12FF2288967}">
      <dgm:prSet/>
      <dgm:spPr/>
      <dgm:t>
        <a:bodyPr/>
        <a:lstStyle/>
        <a:p>
          <a:endParaRPr lang="en-US"/>
        </a:p>
      </dgm:t>
    </dgm:pt>
    <dgm:pt modelId="{613FC456-EE59-4715-9EE6-0A30D604F14B}">
      <dgm:prSet/>
      <dgm:spPr/>
      <dgm:t>
        <a:bodyPr/>
        <a:lstStyle/>
        <a:p>
          <a:pPr>
            <a:lnSpc>
              <a:spcPct val="100000"/>
            </a:lnSpc>
          </a:pPr>
          <a:r>
            <a:rPr lang="en-US" b="0" i="0"/>
            <a:t>Applying Theory to Practice</a:t>
          </a:r>
          <a:endParaRPr lang="en-US"/>
        </a:p>
      </dgm:t>
    </dgm:pt>
    <dgm:pt modelId="{97CA43C8-5123-4832-AD30-763D96736FE0}" type="parTrans" cxnId="{AA27ED7A-289F-489D-AC99-D909DDAE1161}">
      <dgm:prSet/>
      <dgm:spPr/>
      <dgm:t>
        <a:bodyPr/>
        <a:lstStyle/>
        <a:p>
          <a:endParaRPr lang="en-US"/>
        </a:p>
      </dgm:t>
    </dgm:pt>
    <dgm:pt modelId="{7C6D1078-2E81-434D-9D70-D364CED70FAB}" type="sibTrans" cxnId="{AA27ED7A-289F-489D-AC99-D909DDAE1161}">
      <dgm:prSet/>
      <dgm:spPr/>
      <dgm:t>
        <a:bodyPr/>
        <a:lstStyle/>
        <a:p>
          <a:endParaRPr lang="en-US"/>
        </a:p>
      </dgm:t>
    </dgm:pt>
    <dgm:pt modelId="{63726B87-3B56-48EF-A7F5-35E42F15E847}">
      <dgm:prSet/>
      <dgm:spPr/>
      <dgm:t>
        <a:bodyPr/>
        <a:lstStyle/>
        <a:p>
          <a:pPr>
            <a:lnSpc>
              <a:spcPct val="100000"/>
            </a:lnSpc>
          </a:pPr>
          <a:r>
            <a:rPr lang="en-US" b="0" i="0"/>
            <a:t>Supervisor Journey</a:t>
          </a:r>
          <a:endParaRPr lang="en-US"/>
        </a:p>
      </dgm:t>
    </dgm:pt>
    <dgm:pt modelId="{8989066D-83FF-48D1-B76F-2C242BE0115A}" type="parTrans" cxnId="{40FBA69A-566C-460A-9581-3658B51F3C55}">
      <dgm:prSet/>
      <dgm:spPr/>
      <dgm:t>
        <a:bodyPr/>
        <a:lstStyle/>
        <a:p>
          <a:endParaRPr lang="en-US"/>
        </a:p>
      </dgm:t>
    </dgm:pt>
    <dgm:pt modelId="{E8B59174-0053-417C-8231-337EF06E3E8D}" type="sibTrans" cxnId="{40FBA69A-566C-460A-9581-3658B51F3C55}">
      <dgm:prSet/>
      <dgm:spPr/>
      <dgm:t>
        <a:bodyPr/>
        <a:lstStyle/>
        <a:p>
          <a:endParaRPr lang="en-US"/>
        </a:p>
      </dgm:t>
    </dgm:pt>
    <dgm:pt modelId="{E038229C-DACD-4CBB-AFC2-5B0FF264313F}">
      <dgm:prSet/>
      <dgm:spPr/>
      <dgm:t>
        <a:bodyPr/>
        <a:lstStyle/>
        <a:p>
          <a:pPr>
            <a:lnSpc>
              <a:spcPct val="100000"/>
            </a:lnSpc>
          </a:pPr>
          <a:r>
            <a:rPr lang="en-US" b="0" i="0"/>
            <a:t>Team Journey</a:t>
          </a:r>
          <a:endParaRPr lang="en-US"/>
        </a:p>
      </dgm:t>
    </dgm:pt>
    <dgm:pt modelId="{A218B40C-EEEA-42FF-B474-670B008FF117}" type="parTrans" cxnId="{FE459C7F-F121-4BF2-A8CC-6C27924B5E1D}">
      <dgm:prSet/>
      <dgm:spPr/>
      <dgm:t>
        <a:bodyPr/>
        <a:lstStyle/>
        <a:p>
          <a:endParaRPr lang="en-US"/>
        </a:p>
      </dgm:t>
    </dgm:pt>
    <dgm:pt modelId="{16A2BE73-5E16-41C5-9634-9C271CFC3E6E}" type="sibTrans" cxnId="{FE459C7F-F121-4BF2-A8CC-6C27924B5E1D}">
      <dgm:prSet/>
      <dgm:spPr/>
      <dgm:t>
        <a:bodyPr/>
        <a:lstStyle/>
        <a:p>
          <a:endParaRPr lang="en-US"/>
        </a:p>
      </dgm:t>
    </dgm:pt>
    <dgm:pt modelId="{186B9C8D-55AD-4FAF-B2C2-9613F8AC544F}">
      <dgm:prSet/>
      <dgm:spPr/>
      <dgm:t>
        <a:bodyPr/>
        <a:lstStyle/>
        <a:p>
          <a:pPr>
            <a:lnSpc>
              <a:spcPct val="100000"/>
            </a:lnSpc>
          </a:pPr>
          <a:r>
            <a:rPr lang="en-US" b="0" i="0"/>
            <a:t>Implications for the Field</a:t>
          </a:r>
          <a:endParaRPr lang="en-US"/>
        </a:p>
      </dgm:t>
    </dgm:pt>
    <dgm:pt modelId="{069D56C1-B411-4389-AAA0-7DC9667A8818}" type="parTrans" cxnId="{44738EF3-E24D-46CC-8BCD-E755BAE5F093}">
      <dgm:prSet/>
      <dgm:spPr/>
      <dgm:t>
        <a:bodyPr/>
        <a:lstStyle/>
        <a:p>
          <a:endParaRPr lang="en-US"/>
        </a:p>
      </dgm:t>
    </dgm:pt>
    <dgm:pt modelId="{254C29AD-28AB-4070-9A12-B8BA67E6FE33}" type="sibTrans" cxnId="{44738EF3-E24D-46CC-8BCD-E755BAE5F093}">
      <dgm:prSet/>
      <dgm:spPr/>
      <dgm:t>
        <a:bodyPr/>
        <a:lstStyle/>
        <a:p>
          <a:endParaRPr lang="en-US"/>
        </a:p>
      </dgm:t>
    </dgm:pt>
    <dgm:pt modelId="{2FC43D32-751A-40B4-9D58-E5C6B7637415}" type="pres">
      <dgm:prSet presAssocID="{CFD70266-E42B-4C50-8677-A0D7808A7B49}" presName="root" presStyleCnt="0">
        <dgm:presLayoutVars>
          <dgm:dir/>
          <dgm:resizeHandles val="exact"/>
        </dgm:presLayoutVars>
      </dgm:prSet>
      <dgm:spPr/>
    </dgm:pt>
    <dgm:pt modelId="{372028E1-6683-4A75-BB7D-807ECD5EEADD}" type="pres">
      <dgm:prSet presAssocID="{F9EC6C53-8465-473F-A158-2D0D0F79451A}" presName="compNode" presStyleCnt="0"/>
      <dgm:spPr/>
    </dgm:pt>
    <dgm:pt modelId="{3343D6D3-A107-4189-95B3-E7B68D69D232}" type="pres">
      <dgm:prSet presAssocID="{F9EC6C53-8465-473F-A158-2D0D0F79451A}" presName="bgRect" presStyleLbl="bgShp" presStyleIdx="0" presStyleCnt="4"/>
      <dgm:spPr/>
    </dgm:pt>
    <dgm:pt modelId="{1BDB6F36-9F78-4283-9C36-4DDBF390B70F}" type="pres">
      <dgm:prSet presAssocID="{F9EC6C53-8465-473F-A158-2D0D0F7945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46D75E4E-EF09-494C-B530-2CBCAD19AC1B}" type="pres">
      <dgm:prSet presAssocID="{F9EC6C53-8465-473F-A158-2D0D0F79451A}" presName="spaceRect" presStyleCnt="0"/>
      <dgm:spPr/>
    </dgm:pt>
    <dgm:pt modelId="{B955842A-8031-4BC1-A097-47AF1A7A8558}" type="pres">
      <dgm:prSet presAssocID="{F9EC6C53-8465-473F-A158-2D0D0F79451A}" presName="parTx" presStyleLbl="revTx" presStyleIdx="0" presStyleCnt="5">
        <dgm:presLayoutVars>
          <dgm:chMax val="0"/>
          <dgm:chPref val="0"/>
        </dgm:presLayoutVars>
      </dgm:prSet>
      <dgm:spPr/>
    </dgm:pt>
    <dgm:pt modelId="{0D8D3F7A-1BD9-4F71-8849-C1F8076D81DE}" type="pres">
      <dgm:prSet presAssocID="{092BC5C0-2FE9-451E-A5A6-F18177B2FB19}" presName="sibTrans" presStyleCnt="0"/>
      <dgm:spPr/>
    </dgm:pt>
    <dgm:pt modelId="{1B939A1E-81D2-41D8-A471-78AD2054A1D8}" type="pres">
      <dgm:prSet presAssocID="{0542A4BE-0F23-4C25-AA8D-B6EB560FB69F}" presName="compNode" presStyleCnt="0"/>
      <dgm:spPr/>
    </dgm:pt>
    <dgm:pt modelId="{DA0D8FC1-B904-407D-ACF9-F9A2B1C3C2F3}" type="pres">
      <dgm:prSet presAssocID="{0542A4BE-0F23-4C25-AA8D-B6EB560FB69F}" presName="bgRect" presStyleLbl="bgShp" presStyleIdx="1" presStyleCnt="4"/>
      <dgm:spPr/>
    </dgm:pt>
    <dgm:pt modelId="{F46962CB-012F-414D-BAFC-CBA5DC0B9A4C}" type="pres">
      <dgm:prSet presAssocID="{0542A4BE-0F23-4C25-AA8D-B6EB560FB6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D5CCFE27-F4B3-4871-B8BA-C3EB820615CE}" type="pres">
      <dgm:prSet presAssocID="{0542A4BE-0F23-4C25-AA8D-B6EB560FB69F}" presName="spaceRect" presStyleCnt="0"/>
      <dgm:spPr/>
    </dgm:pt>
    <dgm:pt modelId="{F28EB683-A0AA-42ED-8BCF-2026F38AB543}" type="pres">
      <dgm:prSet presAssocID="{0542A4BE-0F23-4C25-AA8D-B6EB560FB69F}" presName="parTx" presStyleLbl="revTx" presStyleIdx="1" presStyleCnt="5">
        <dgm:presLayoutVars>
          <dgm:chMax val="0"/>
          <dgm:chPref val="0"/>
        </dgm:presLayoutVars>
      </dgm:prSet>
      <dgm:spPr/>
    </dgm:pt>
    <dgm:pt modelId="{F67FABEA-9F0C-4E8E-AD58-D5CE16784445}" type="pres">
      <dgm:prSet presAssocID="{EFEC2EC7-33E6-4CC2-94B0-3544B9AD2D4D}" presName="sibTrans" presStyleCnt="0"/>
      <dgm:spPr/>
    </dgm:pt>
    <dgm:pt modelId="{41F920D1-86F8-43BD-BAFF-4ADAB394D1AE}" type="pres">
      <dgm:prSet presAssocID="{613FC456-EE59-4715-9EE6-0A30D604F14B}" presName="compNode" presStyleCnt="0"/>
      <dgm:spPr/>
    </dgm:pt>
    <dgm:pt modelId="{14513CD0-FFB3-4C53-B1D7-461275355FB0}" type="pres">
      <dgm:prSet presAssocID="{613FC456-EE59-4715-9EE6-0A30D604F14B}" presName="bgRect" presStyleLbl="bgShp" presStyleIdx="2" presStyleCnt="4"/>
      <dgm:spPr/>
    </dgm:pt>
    <dgm:pt modelId="{37230F92-F3C4-4D1A-8ED2-E6E5FA95C80B}" type="pres">
      <dgm:prSet presAssocID="{613FC456-EE59-4715-9EE6-0A30D604F1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0F205E05-0F0D-4617-A603-BEC9DFEB4D1C}" type="pres">
      <dgm:prSet presAssocID="{613FC456-EE59-4715-9EE6-0A30D604F14B}" presName="spaceRect" presStyleCnt="0"/>
      <dgm:spPr/>
    </dgm:pt>
    <dgm:pt modelId="{51A296A2-2B8F-4FC6-9479-A9383EC1B273}" type="pres">
      <dgm:prSet presAssocID="{613FC456-EE59-4715-9EE6-0A30D604F14B}" presName="parTx" presStyleLbl="revTx" presStyleIdx="2" presStyleCnt="5">
        <dgm:presLayoutVars>
          <dgm:chMax val="0"/>
          <dgm:chPref val="0"/>
        </dgm:presLayoutVars>
      </dgm:prSet>
      <dgm:spPr/>
    </dgm:pt>
    <dgm:pt modelId="{A1EF23A9-FF39-4689-BC56-400168C151BF}" type="pres">
      <dgm:prSet presAssocID="{613FC456-EE59-4715-9EE6-0A30D604F14B}" presName="desTx" presStyleLbl="revTx" presStyleIdx="3" presStyleCnt="5">
        <dgm:presLayoutVars/>
      </dgm:prSet>
      <dgm:spPr/>
    </dgm:pt>
    <dgm:pt modelId="{EB3EB521-4D49-46E5-B3D7-08E32BC22223}" type="pres">
      <dgm:prSet presAssocID="{7C6D1078-2E81-434D-9D70-D364CED70FAB}" presName="sibTrans" presStyleCnt="0"/>
      <dgm:spPr/>
    </dgm:pt>
    <dgm:pt modelId="{8F0FAA1D-0726-4422-B898-10FA19BF13C6}" type="pres">
      <dgm:prSet presAssocID="{186B9C8D-55AD-4FAF-B2C2-9613F8AC544F}" presName="compNode" presStyleCnt="0"/>
      <dgm:spPr/>
    </dgm:pt>
    <dgm:pt modelId="{051B72E9-2AF5-4D6A-B920-9838A114F4A2}" type="pres">
      <dgm:prSet presAssocID="{186B9C8D-55AD-4FAF-B2C2-9613F8AC544F}" presName="bgRect" presStyleLbl="bgShp" presStyleIdx="3" presStyleCnt="4"/>
      <dgm:spPr/>
    </dgm:pt>
    <dgm:pt modelId="{F20A14EC-E466-4CFE-97A3-7703580C921C}" type="pres">
      <dgm:prSet presAssocID="{186B9C8D-55AD-4FAF-B2C2-9613F8AC54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ortsField"/>
        </a:ext>
      </dgm:extLst>
    </dgm:pt>
    <dgm:pt modelId="{A8853E26-71EE-4328-93FD-E517873F2105}" type="pres">
      <dgm:prSet presAssocID="{186B9C8D-55AD-4FAF-B2C2-9613F8AC544F}" presName="spaceRect" presStyleCnt="0"/>
      <dgm:spPr/>
    </dgm:pt>
    <dgm:pt modelId="{9A6A0CFD-A8EF-4488-B7CC-2FE0AFAC9843}" type="pres">
      <dgm:prSet presAssocID="{186B9C8D-55AD-4FAF-B2C2-9613F8AC544F}" presName="parTx" presStyleLbl="revTx" presStyleIdx="4" presStyleCnt="5">
        <dgm:presLayoutVars>
          <dgm:chMax val="0"/>
          <dgm:chPref val="0"/>
        </dgm:presLayoutVars>
      </dgm:prSet>
      <dgm:spPr/>
    </dgm:pt>
  </dgm:ptLst>
  <dgm:cxnLst>
    <dgm:cxn modelId="{A87C5365-6E99-4706-B917-ED975A191397}" srcId="{CFD70266-E42B-4C50-8677-A0D7808A7B49}" destId="{F9EC6C53-8465-473F-A158-2D0D0F79451A}" srcOrd="0" destOrd="0" parTransId="{F9A1AACE-1F3C-4779-84BB-7D839CFA09AC}" sibTransId="{092BC5C0-2FE9-451E-A5A6-F18177B2FB19}"/>
    <dgm:cxn modelId="{2D73FC74-8443-4F0B-AD58-132FAD437556}" type="presOf" srcId="{CFD70266-E42B-4C50-8677-A0D7808A7B49}" destId="{2FC43D32-751A-40B4-9D58-E5C6B7637415}" srcOrd="0" destOrd="0" presId="urn:microsoft.com/office/officeart/2018/2/layout/IconVerticalSolidList"/>
    <dgm:cxn modelId="{AA27ED7A-289F-489D-AC99-D909DDAE1161}" srcId="{CFD70266-E42B-4C50-8677-A0D7808A7B49}" destId="{613FC456-EE59-4715-9EE6-0A30D604F14B}" srcOrd="2" destOrd="0" parTransId="{97CA43C8-5123-4832-AD30-763D96736FE0}" sibTransId="{7C6D1078-2E81-434D-9D70-D364CED70FAB}"/>
    <dgm:cxn modelId="{FE459C7F-F121-4BF2-A8CC-6C27924B5E1D}" srcId="{613FC456-EE59-4715-9EE6-0A30D604F14B}" destId="{E038229C-DACD-4CBB-AFC2-5B0FF264313F}" srcOrd="1" destOrd="0" parTransId="{A218B40C-EEEA-42FF-B474-670B008FF117}" sibTransId="{16A2BE73-5E16-41C5-9634-9C271CFC3E6E}"/>
    <dgm:cxn modelId="{32978E94-FC5B-4AD7-9581-E99B8737A1E4}" type="presOf" srcId="{63726B87-3B56-48EF-A7F5-35E42F15E847}" destId="{A1EF23A9-FF39-4689-BC56-400168C151BF}" srcOrd="0" destOrd="0" presId="urn:microsoft.com/office/officeart/2018/2/layout/IconVerticalSolidList"/>
    <dgm:cxn modelId="{40FBA69A-566C-460A-9581-3658B51F3C55}" srcId="{613FC456-EE59-4715-9EE6-0A30D604F14B}" destId="{63726B87-3B56-48EF-A7F5-35E42F15E847}" srcOrd="0" destOrd="0" parTransId="{8989066D-83FF-48D1-B76F-2C242BE0115A}" sibTransId="{E8B59174-0053-417C-8231-337EF06E3E8D}"/>
    <dgm:cxn modelId="{D892B2A7-752E-4CE1-B5B0-CA782BE0408A}" type="presOf" srcId="{E038229C-DACD-4CBB-AFC2-5B0FF264313F}" destId="{A1EF23A9-FF39-4689-BC56-400168C151BF}" srcOrd="0" destOrd="1" presId="urn:microsoft.com/office/officeart/2018/2/layout/IconVerticalSolidList"/>
    <dgm:cxn modelId="{B8AFA4E0-AADD-4A8B-8A0E-F12FF2288967}" srcId="{CFD70266-E42B-4C50-8677-A0D7808A7B49}" destId="{0542A4BE-0F23-4C25-AA8D-B6EB560FB69F}" srcOrd="1" destOrd="0" parTransId="{A904B038-F1F7-4AA8-9C11-8A6A6E919E79}" sibTransId="{EFEC2EC7-33E6-4CC2-94B0-3544B9AD2D4D}"/>
    <dgm:cxn modelId="{22A707E2-7A9F-4AA2-93F3-E8FFCE16C4E0}" type="presOf" srcId="{0542A4BE-0F23-4C25-AA8D-B6EB560FB69F}" destId="{F28EB683-A0AA-42ED-8BCF-2026F38AB543}" srcOrd="0" destOrd="0" presId="urn:microsoft.com/office/officeart/2018/2/layout/IconVerticalSolidList"/>
    <dgm:cxn modelId="{4AD616E4-8FAE-42F5-AC82-F465BC882D42}" type="presOf" srcId="{F9EC6C53-8465-473F-A158-2D0D0F79451A}" destId="{B955842A-8031-4BC1-A097-47AF1A7A8558}" srcOrd="0" destOrd="0" presId="urn:microsoft.com/office/officeart/2018/2/layout/IconVerticalSolidList"/>
    <dgm:cxn modelId="{9D69B8E4-0ECC-4B1B-A83B-7BB6C0A5CCE4}" type="presOf" srcId="{613FC456-EE59-4715-9EE6-0A30D604F14B}" destId="{51A296A2-2B8F-4FC6-9479-A9383EC1B273}" srcOrd="0" destOrd="0" presId="urn:microsoft.com/office/officeart/2018/2/layout/IconVerticalSolidList"/>
    <dgm:cxn modelId="{989D30E7-F504-4112-BE25-B7A336263441}" type="presOf" srcId="{186B9C8D-55AD-4FAF-B2C2-9613F8AC544F}" destId="{9A6A0CFD-A8EF-4488-B7CC-2FE0AFAC9843}" srcOrd="0" destOrd="0" presId="urn:microsoft.com/office/officeart/2018/2/layout/IconVerticalSolidList"/>
    <dgm:cxn modelId="{44738EF3-E24D-46CC-8BCD-E755BAE5F093}" srcId="{CFD70266-E42B-4C50-8677-A0D7808A7B49}" destId="{186B9C8D-55AD-4FAF-B2C2-9613F8AC544F}" srcOrd="3" destOrd="0" parTransId="{069D56C1-B411-4389-AAA0-7DC9667A8818}" sibTransId="{254C29AD-28AB-4070-9A12-B8BA67E6FE33}"/>
    <dgm:cxn modelId="{923FBA3E-08B0-42C2-AF08-B1DD7F703A50}" type="presParOf" srcId="{2FC43D32-751A-40B4-9D58-E5C6B7637415}" destId="{372028E1-6683-4A75-BB7D-807ECD5EEADD}" srcOrd="0" destOrd="0" presId="urn:microsoft.com/office/officeart/2018/2/layout/IconVerticalSolidList"/>
    <dgm:cxn modelId="{0861F595-5FF1-4769-B822-7C0007853CDB}" type="presParOf" srcId="{372028E1-6683-4A75-BB7D-807ECD5EEADD}" destId="{3343D6D3-A107-4189-95B3-E7B68D69D232}" srcOrd="0" destOrd="0" presId="urn:microsoft.com/office/officeart/2018/2/layout/IconVerticalSolidList"/>
    <dgm:cxn modelId="{E0030FB0-9748-497F-A0DB-5572D49BB3FE}" type="presParOf" srcId="{372028E1-6683-4A75-BB7D-807ECD5EEADD}" destId="{1BDB6F36-9F78-4283-9C36-4DDBF390B70F}" srcOrd="1" destOrd="0" presId="urn:microsoft.com/office/officeart/2018/2/layout/IconVerticalSolidList"/>
    <dgm:cxn modelId="{5A10F40F-14F0-44E5-A712-C175451207B3}" type="presParOf" srcId="{372028E1-6683-4A75-BB7D-807ECD5EEADD}" destId="{46D75E4E-EF09-494C-B530-2CBCAD19AC1B}" srcOrd="2" destOrd="0" presId="urn:microsoft.com/office/officeart/2018/2/layout/IconVerticalSolidList"/>
    <dgm:cxn modelId="{13C7A3B8-E0EF-47FA-BDD7-C03A6110C4F8}" type="presParOf" srcId="{372028E1-6683-4A75-BB7D-807ECD5EEADD}" destId="{B955842A-8031-4BC1-A097-47AF1A7A8558}" srcOrd="3" destOrd="0" presId="urn:microsoft.com/office/officeart/2018/2/layout/IconVerticalSolidList"/>
    <dgm:cxn modelId="{51A60A1D-3744-4D63-9B47-3E131CDD7756}" type="presParOf" srcId="{2FC43D32-751A-40B4-9D58-E5C6B7637415}" destId="{0D8D3F7A-1BD9-4F71-8849-C1F8076D81DE}" srcOrd="1" destOrd="0" presId="urn:microsoft.com/office/officeart/2018/2/layout/IconVerticalSolidList"/>
    <dgm:cxn modelId="{BFD36C2A-8328-42AC-9350-2621CDBA465D}" type="presParOf" srcId="{2FC43D32-751A-40B4-9D58-E5C6B7637415}" destId="{1B939A1E-81D2-41D8-A471-78AD2054A1D8}" srcOrd="2" destOrd="0" presId="urn:microsoft.com/office/officeart/2018/2/layout/IconVerticalSolidList"/>
    <dgm:cxn modelId="{9590D9AA-9A66-419E-B965-382CD7EADE4D}" type="presParOf" srcId="{1B939A1E-81D2-41D8-A471-78AD2054A1D8}" destId="{DA0D8FC1-B904-407D-ACF9-F9A2B1C3C2F3}" srcOrd="0" destOrd="0" presId="urn:microsoft.com/office/officeart/2018/2/layout/IconVerticalSolidList"/>
    <dgm:cxn modelId="{877DC197-C32B-403E-A21A-0E90169EA459}" type="presParOf" srcId="{1B939A1E-81D2-41D8-A471-78AD2054A1D8}" destId="{F46962CB-012F-414D-BAFC-CBA5DC0B9A4C}" srcOrd="1" destOrd="0" presId="urn:microsoft.com/office/officeart/2018/2/layout/IconVerticalSolidList"/>
    <dgm:cxn modelId="{3247E588-B421-47F2-B6B7-DFB4658F58D5}" type="presParOf" srcId="{1B939A1E-81D2-41D8-A471-78AD2054A1D8}" destId="{D5CCFE27-F4B3-4871-B8BA-C3EB820615CE}" srcOrd="2" destOrd="0" presId="urn:microsoft.com/office/officeart/2018/2/layout/IconVerticalSolidList"/>
    <dgm:cxn modelId="{9F41101A-6A43-495F-962F-6FAD975771FB}" type="presParOf" srcId="{1B939A1E-81D2-41D8-A471-78AD2054A1D8}" destId="{F28EB683-A0AA-42ED-8BCF-2026F38AB543}" srcOrd="3" destOrd="0" presId="urn:microsoft.com/office/officeart/2018/2/layout/IconVerticalSolidList"/>
    <dgm:cxn modelId="{D0A8A3F1-21CE-4AD1-94FB-406D6F06D924}" type="presParOf" srcId="{2FC43D32-751A-40B4-9D58-E5C6B7637415}" destId="{F67FABEA-9F0C-4E8E-AD58-D5CE16784445}" srcOrd="3" destOrd="0" presId="urn:microsoft.com/office/officeart/2018/2/layout/IconVerticalSolidList"/>
    <dgm:cxn modelId="{02A8A8AB-92ED-4A47-963C-B919A985306C}" type="presParOf" srcId="{2FC43D32-751A-40B4-9D58-E5C6B7637415}" destId="{41F920D1-86F8-43BD-BAFF-4ADAB394D1AE}" srcOrd="4" destOrd="0" presId="urn:microsoft.com/office/officeart/2018/2/layout/IconVerticalSolidList"/>
    <dgm:cxn modelId="{30556A5B-28D0-4B65-A7BB-9D6F2E0B2C3D}" type="presParOf" srcId="{41F920D1-86F8-43BD-BAFF-4ADAB394D1AE}" destId="{14513CD0-FFB3-4C53-B1D7-461275355FB0}" srcOrd="0" destOrd="0" presId="urn:microsoft.com/office/officeart/2018/2/layout/IconVerticalSolidList"/>
    <dgm:cxn modelId="{C2732C86-833E-4F6E-BED8-BD5660AE9B49}" type="presParOf" srcId="{41F920D1-86F8-43BD-BAFF-4ADAB394D1AE}" destId="{37230F92-F3C4-4D1A-8ED2-E6E5FA95C80B}" srcOrd="1" destOrd="0" presId="urn:microsoft.com/office/officeart/2018/2/layout/IconVerticalSolidList"/>
    <dgm:cxn modelId="{6E0A840E-A31D-405F-A779-277AB70D6649}" type="presParOf" srcId="{41F920D1-86F8-43BD-BAFF-4ADAB394D1AE}" destId="{0F205E05-0F0D-4617-A603-BEC9DFEB4D1C}" srcOrd="2" destOrd="0" presId="urn:microsoft.com/office/officeart/2018/2/layout/IconVerticalSolidList"/>
    <dgm:cxn modelId="{25AE9CEA-2E82-4B4E-9002-E144B7A31015}" type="presParOf" srcId="{41F920D1-86F8-43BD-BAFF-4ADAB394D1AE}" destId="{51A296A2-2B8F-4FC6-9479-A9383EC1B273}" srcOrd="3" destOrd="0" presId="urn:microsoft.com/office/officeart/2018/2/layout/IconVerticalSolidList"/>
    <dgm:cxn modelId="{EE9C14ED-8BBC-4483-8CCA-C98E28621C2E}" type="presParOf" srcId="{41F920D1-86F8-43BD-BAFF-4ADAB394D1AE}" destId="{A1EF23A9-FF39-4689-BC56-400168C151BF}" srcOrd="4" destOrd="0" presId="urn:microsoft.com/office/officeart/2018/2/layout/IconVerticalSolidList"/>
    <dgm:cxn modelId="{9115831B-360B-40E9-9497-E4132EDDF435}" type="presParOf" srcId="{2FC43D32-751A-40B4-9D58-E5C6B7637415}" destId="{EB3EB521-4D49-46E5-B3D7-08E32BC22223}" srcOrd="5" destOrd="0" presId="urn:microsoft.com/office/officeart/2018/2/layout/IconVerticalSolidList"/>
    <dgm:cxn modelId="{234BFFD0-2855-49E5-9654-9DD9A330011C}" type="presParOf" srcId="{2FC43D32-751A-40B4-9D58-E5C6B7637415}" destId="{8F0FAA1D-0726-4422-B898-10FA19BF13C6}" srcOrd="6" destOrd="0" presId="urn:microsoft.com/office/officeart/2018/2/layout/IconVerticalSolidList"/>
    <dgm:cxn modelId="{CFE68A12-1B57-4D1E-8663-46747554D74E}" type="presParOf" srcId="{8F0FAA1D-0726-4422-B898-10FA19BF13C6}" destId="{051B72E9-2AF5-4D6A-B920-9838A114F4A2}" srcOrd="0" destOrd="0" presId="urn:microsoft.com/office/officeart/2018/2/layout/IconVerticalSolidList"/>
    <dgm:cxn modelId="{7B3CBD25-2F9B-4D93-8EB3-194B2948DF5C}" type="presParOf" srcId="{8F0FAA1D-0726-4422-B898-10FA19BF13C6}" destId="{F20A14EC-E466-4CFE-97A3-7703580C921C}" srcOrd="1" destOrd="0" presId="urn:microsoft.com/office/officeart/2018/2/layout/IconVerticalSolidList"/>
    <dgm:cxn modelId="{EEDE4F22-080B-4672-89BF-5021E651F29B}" type="presParOf" srcId="{8F0FAA1D-0726-4422-B898-10FA19BF13C6}" destId="{A8853E26-71EE-4328-93FD-E517873F2105}" srcOrd="2" destOrd="0" presId="urn:microsoft.com/office/officeart/2018/2/layout/IconVerticalSolidList"/>
    <dgm:cxn modelId="{9088525C-6B55-49CF-AFAA-5E5A16C53FC5}" type="presParOf" srcId="{8F0FAA1D-0726-4422-B898-10FA19BF13C6}" destId="{9A6A0CFD-A8EF-4488-B7CC-2FE0AFAC984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041FD-785F-491A-BD23-12E4BB92062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55C5C8A-8740-4B60-9CDB-12D14958EF20}">
      <dgm:prSet/>
      <dgm:spPr/>
      <dgm:t>
        <a:bodyPr/>
        <a:lstStyle/>
        <a:p>
          <a:pPr>
            <a:lnSpc>
              <a:spcPct val="100000"/>
            </a:lnSpc>
          </a:pPr>
          <a:r>
            <a:rPr lang="en-US" b="0" i="0"/>
            <a:t>Use of Reflective Supervision</a:t>
          </a:r>
          <a:endParaRPr lang="en-US"/>
        </a:p>
      </dgm:t>
    </dgm:pt>
    <dgm:pt modelId="{756B13B1-8D54-4DCE-9775-0BFC941F5505}" type="parTrans" cxnId="{EC3B59F0-4710-421F-853B-584A4BBD48BE}">
      <dgm:prSet/>
      <dgm:spPr/>
      <dgm:t>
        <a:bodyPr/>
        <a:lstStyle/>
        <a:p>
          <a:endParaRPr lang="en-US"/>
        </a:p>
      </dgm:t>
    </dgm:pt>
    <dgm:pt modelId="{88F2407D-1F6F-4E4A-8F42-536CC3CFF92A}" type="sibTrans" cxnId="{EC3B59F0-4710-421F-853B-584A4BBD48BE}">
      <dgm:prSet/>
      <dgm:spPr/>
      <dgm:t>
        <a:bodyPr/>
        <a:lstStyle/>
        <a:p>
          <a:endParaRPr lang="en-US"/>
        </a:p>
      </dgm:t>
    </dgm:pt>
    <dgm:pt modelId="{84866A64-BBF5-4A21-A5A4-93183EA14A52}">
      <dgm:prSet/>
      <dgm:spPr/>
      <dgm:t>
        <a:bodyPr/>
        <a:lstStyle/>
        <a:p>
          <a:pPr>
            <a:lnSpc>
              <a:spcPct val="100000"/>
            </a:lnSpc>
          </a:pPr>
          <a:r>
            <a:rPr lang="en-US" b="0" i="0"/>
            <a:t>Trauma Sensitive and Trauma Informed Approach</a:t>
          </a:r>
          <a:endParaRPr lang="en-US"/>
        </a:p>
      </dgm:t>
    </dgm:pt>
    <dgm:pt modelId="{39C5C988-B1A1-4239-B270-24878A6D31A0}" type="parTrans" cxnId="{E98BB529-EC52-4599-8D94-31232007C3C1}">
      <dgm:prSet/>
      <dgm:spPr/>
      <dgm:t>
        <a:bodyPr/>
        <a:lstStyle/>
        <a:p>
          <a:endParaRPr lang="en-US"/>
        </a:p>
      </dgm:t>
    </dgm:pt>
    <dgm:pt modelId="{C6470170-E348-4DD5-9004-D06DD8C6C366}" type="sibTrans" cxnId="{E98BB529-EC52-4599-8D94-31232007C3C1}">
      <dgm:prSet/>
      <dgm:spPr/>
      <dgm:t>
        <a:bodyPr/>
        <a:lstStyle/>
        <a:p>
          <a:endParaRPr lang="en-US"/>
        </a:p>
      </dgm:t>
    </dgm:pt>
    <dgm:pt modelId="{437F6D45-C50C-4D02-A4CF-7CA2924D73A7}">
      <dgm:prSet/>
      <dgm:spPr/>
      <dgm:t>
        <a:bodyPr/>
        <a:lstStyle/>
        <a:p>
          <a:pPr>
            <a:lnSpc>
              <a:spcPct val="100000"/>
            </a:lnSpc>
          </a:pPr>
          <a:r>
            <a:rPr lang="en-US" b="0" i="0"/>
            <a:t>Being With our Own ACEs</a:t>
          </a:r>
          <a:endParaRPr lang="en-US"/>
        </a:p>
      </dgm:t>
    </dgm:pt>
    <dgm:pt modelId="{951D17B0-9F4D-4411-9246-170E27D2D490}" type="parTrans" cxnId="{3967539B-D9C6-4487-995C-E2391E7FC3D4}">
      <dgm:prSet/>
      <dgm:spPr/>
      <dgm:t>
        <a:bodyPr/>
        <a:lstStyle/>
        <a:p>
          <a:endParaRPr lang="en-US"/>
        </a:p>
      </dgm:t>
    </dgm:pt>
    <dgm:pt modelId="{44FB604A-6A8A-4C8A-BB57-0C0225F002A5}" type="sibTrans" cxnId="{3967539B-D9C6-4487-995C-E2391E7FC3D4}">
      <dgm:prSet/>
      <dgm:spPr/>
      <dgm:t>
        <a:bodyPr/>
        <a:lstStyle/>
        <a:p>
          <a:endParaRPr lang="en-US"/>
        </a:p>
      </dgm:t>
    </dgm:pt>
    <dgm:pt modelId="{086485EB-26AB-4529-A9F1-DC2844F29BEB}">
      <dgm:prSet phldr="0"/>
      <dgm:spPr/>
      <dgm:t>
        <a:bodyPr/>
        <a:lstStyle/>
        <a:p>
          <a:pPr>
            <a:lnSpc>
              <a:spcPct val="100000"/>
            </a:lnSpc>
          </a:pPr>
          <a:r>
            <a:rPr lang="en-US" b="0" i="0">
              <a:latin typeface="Century Gothic" panose="020B0502020202020204"/>
            </a:rPr>
            <a:t>Social Justice Perspective</a:t>
          </a:r>
          <a:r>
            <a:rPr lang="en-US" b="0" i="0" u="none" strike="noStrike" cap="none" baseline="0" noProof="0">
              <a:solidFill>
                <a:srgbClr val="010000"/>
              </a:solidFill>
              <a:latin typeface="Century Gothic"/>
            </a:rPr>
            <a:t>: </a:t>
          </a:r>
          <a:r>
            <a:rPr lang="en-US" b="0" i="0" u="none" strike="noStrike" cap="none" baseline="0" noProof="0">
              <a:latin typeface="Century Gothic"/>
            </a:rPr>
            <a:t>Parents have the Right to Know the Most Powerful Determinant of their Children's Future Health</a:t>
          </a:r>
          <a:endParaRPr lang="en-US" b="0" i="0">
            <a:latin typeface="Century Gothic" panose="020B0502020202020204"/>
          </a:endParaRPr>
        </a:p>
      </dgm:t>
    </dgm:pt>
    <dgm:pt modelId="{2572189C-7181-45D3-80D7-0C8B5E2A073F}" type="parTrans" cxnId="{0E7C5CB8-9806-4511-A9F4-0CBAF9BB4F77}">
      <dgm:prSet/>
      <dgm:spPr/>
    </dgm:pt>
    <dgm:pt modelId="{A5764464-161A-470C-AF57-C56B211C8B21}" type="sibTrans" cxnId="{0E7C5CB8-9806-4511-A9F4-0CBAF9BB4F77}">
      <dgm:prSet/>
      <dgm:spPr/>
    </dgm:pt>
    <dgm:pt modelId="{BD216E8D-BE4D-48C3-A06F-D89386C5E509}">
      <dgm:prSet phldr="0"/>
      <dgm:spPr/>
      <dgm:t>
        <a:bodyPr/>
        <a:lstStyle/>
        <a:p>
          <a:pPr>
            <a:lnSpc>
              <a:spcPct val="100000"/>
            </a:lnSpc>
          </a:pPr>
          <a:r>
            <a:rPr lang="en-US" b="0" i="0">
              <a:latin typeface="Century Gothic" panose="020B0502020202020204"/>
            </a:rPr>
            <a:t>ACEs are Attachment Trauma</a:t>
          </a:r>
        </a:p>
      </dgm:t>
    </dgm:pt>
    <dgm:pt modelId="{CE499F9A-22DB-408C-ADAC-5819EC921589}" type="parTrans" cxnId="{E08A065A-1656-4FD0-956F-2DA959091B3E}">
      <dgm:prSet/>
      <dgm:spPr/>
    </dgm:pt>
    <dgm:pt modelId="{4EAE744D-7A3E-4704-906F-2915B017AEDD}" type="sibTrans" cxnId="{E08A065A-1656-4FD0-956F-2DA959091B3E}">
      <dgm:prSet/>
      <dgm:spPr/>
    </dgm:pt>
    <dgm:pt modelId="{39EB4831-21C0-43C6-9A49-75B20926F8F9}" type="pres">
      <dgm:prSet presAssocID="{ECF041FD-785F-491A-BD23-12E4BB92062E}" presName="root" presStyleCnt="0">
        <dgm:presLayoutVars>
          <dgm:dir/>
          <dgm:resizeHandles val="exact"/>
        </dgm:presLayoutVars>
      </dgm:prSet>
      <dgm:spPr/>
    </dgm:pt>
    <dgm:pt modelId="{5996559C-AA8C-449C-8966-8FB30726E61E}" type="pres">
      <dgm:prSet presAssocID="{086485EB-26AB-4529-A9F1-DC2844F29BEB}" presName="compNode" presStyleCnt="0"/>
      <dgm:spPr/>
    </dgm:pt>
    <dgm:pt modelId="{B93F5AB4-F9DC-48C9-9F6F-8490FB277882}" type="pres">
      <dgm:prSet presAssocID="{086485EB-26AB-4529-A9F1-DC2844F29BEB}" presName="bgRect" presStyleLbl="bgShp" presStyleIdx="0" presStyleCnt="5"/>
      <dgm:spPr/>
    </dgm:pt>
    <dgm:pt modelId="{C9A8191B-D50F-4193-8D93-5A003C51DE38}" type="pres">
      <dgm:prSet presAssocID="{086485EB-26AB-4529-A9F1-DC2844F29BEB}" presName="iconRect" presStyleLbl="node1" presStyleIdx="0" presStyleCnt="5"/>
      <dgm:spPr/>
    </dgm:pt>
    <dgm:pt modelId="{98944910-7C21-44BA-B47B-297177FD9427}" type="pres">
      <dgm:prSet presAssocID="{086485EB-26AB-4529-A9F1-DC2844F29BEB}" presName="spaceRect" presStyleCnt="0"/>
      <dgm:spPr/>
    </dgm:pt>
    <dgm:pt modelId="{7D1AD8F6-4E84-46D9-A5AB-B5AB0680323B}" type="pres">
      <dgm:prSet presAssocID="{086485EB-26AB-4529-A9F1-DC2844F29BEB}" presName="parTx" presStyleLbl="revTx" presStyleIdx="0" presStyleCnt="5">
        <dgm:presLayoutVars>
          <dgm:chMax val="0"/>
          <dgm:chPref val="0"/>
        </dgm:presLayoutVars>
      </dgm:prSet>
      <dgm:spPr/>
    </dgm:pt>
    <dgm:pt modelId="{D9823C49-4C2C-419C-AE79-A5AEE30385E3}" type="pres">
      <dgm:prSet presAssocID="{A5764464-161A-470C-AF57-C56B211C8B21}" presName="sibTrans" presStyleCnt="0"/>
      <dgm:spPr/>
    </dgm:pt>
    <dgm:pt modelId="{A5367F04-7F46-4E5A-B1B5-6E4AB0C95E6E}" type="pres">
      <dgm:prSet presAssocID="{BD216E8D-BE4D-48C3-A06F-D89386C5E509}" presName="compNode" presStyleCnt="0"/>
      <dgm:spPr/>
    </dgm:pt>
    <dgm:pt modelId="{6609F530-2BA2-4F26-A04B-F00A180DDA12}" type="pres">
      <dgm:prSet presAssocID="{BD216E8D-BE4D-48C3-A06F-D89386C5E509}" presName="bgRect" presStyleLbl="bgShp" presStyleIdx="1" presStyleCnt="5"/>
      <dgm:spPr/>
    </dgm:pt>
    <dgm:pt modelId="{19B9D3EC-9886-46E9-A215-6461B561D504}" type="pres">
      <dgm:prSet presAssocID="{BD216E8D-BE4D-48C3-A06F-D89386C5E509}" presName="iconRect" presStyleLbl="node1" presStyleIdx="1" presStyleCnt="5"/>
      <dgm:spPr/>
    </dgm:pt>
    <dgm:pt modelId="{2B73CC83-C10D-4C44-A236-70BBB4750AF9}" type="pres">
      <dgm:prSet presAssocID="{BD216E8D-BE4D-48C3-A06F-D89386C5E509}" presName="spaceRect" presStyleCnt="0"/>
      <dgm:spPr/>
    </dgm:pt>
    <dgm:pt modelId="{69B1083A-280F-40A6-B8BF-C6AD092D2454}" type="pres">
      <dgm:prSet presAssocID="{BD216E8D-BE4D-48C3-A06F-D89386C5E509}" presName="parTx" presStyleLbl="revTx" presStyleIdx="1" presStyleCnt="5">
        <dgm:presLayoutVars>
          <dgm:chMax val="0"/>
          <dgm:chPref val="0"/>
        </dgm:presLayoutVars>
      </dgm:prSet>
      <dgm:spPr/>
    </dgm:pt>
    <dgm:pt modelId="{86AF8519-8A68-435E-8226-C08733EFC991}" type="pres">
      <dgm:prSet presAssocID="{4EAE744D-7A3E-4704-906F-2915B017AEDD}" presName="sibTrans" presStyleCnt="0"/>
      <dgm:spPr/>
    </dgm:pt>
    <dgm:pt modelId="{C8F58680-22FC-4AE2-9575-74DD500E6C36}" type="pres">
      <dgm:prSet presAssocID="{355C5C8A-8740-4B60-9CDB-12D14958EF20}" presName="compNode" presStyleCnt="0"/>
      <dgm:spPr/>
    </dgm:pt>
    <dgm:pt modelId="{F3081ECB-BEB3-4023-B9B6-D9E3D8D4D0D0}" type="pres">
      <dgm:prSet presAssocID="{355C5C8A-8740-4B60-9CDB-12D14958EF20}" presName="bgRect" presStyleLbl="bgShp" presStyleIdx="2" presStyleCnt="5"/>
      <dgm:spPr/>
    </dgm:pt>
    <dgm:pt modelId="{47E8B3BD-FA1A-41F3-BBAF-A15C71C54FB2}" type="pres">
      <dgm:prSet presAssocID="{355C5C8A-8740-4B60-9CDB-12D14958EF20}" presName="iconRect" presStyleLbl="node1" presStyleIdx="2"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86D2024-4D5D-4700-9A4B-EF8A5AEBB666}" type="pres">
      <dgm:prSet presAssocID="{355C5C8A-8740-4B60-9CDB-12D14958EF20}" presName="spaceRect" presStyleCnt="0"/>
      <dgm:spPr/>
    </dgm:pt>
    <dgm:pt modelId="{5E3FEEC0-DD12-4D4B-8C80-65813254C4B7}" type="pres">
      <dgm:prSet presAssocID="{355C5C8A-8740-4B60-9CDB-12D14958EF20}" presName="parTx" presStyleLbl="revTx" presStyleIdx="2" presStyleCnt="5">
        <dgm:presLayoutVars>
          <dgm:chMax val="0"/>
          <dgm:chPref val="0"/>
        </dgm:presLayoutVars>
      </dgm:prSet>
      <dgm:spPr/>
    </dgm:pt>
    <dgm:pt modelId="{71CE7B10-B148-4DFA-9857-5A7A42388DF4}" type="pres">
      <dgm:prSet presAssocID="{88F2407D-1F6F-4E4A-8F42-536CC3CFF92A}" presName="sibTrans" presStyleCnt="0"/>
      <dgm:spPr/>
    </dgm:pt>
    <dgm:pt modelId="{412EB966-170B-492C-A4DF-0A77ABA98939}" type="pres">
      <dgm:prSet presAssocID="{84866A64-BBF5-4A21-A5A4-93183EA14A52}" presName="compNode" presStyleCnt="0"/>
      <dgm:spPr/>
    </dgm:pt>
    <dgm:pt modelId="{82A5F151-69EF-4943-89E6-F6974B266F8B}" type="pres">
      <dgm:prSet presAssocID="{84866A64-BBF5-4A21-A5A4-93183EA14A52}" presName="bgRect" presStyleLbl="bgShp" presStyleIdx="3" presStyleCnt="5"/>
      <dgm:spPr/>
    </dgm:pt>
    <dgm:pt modelId="{92C9020C-B9C6-445D-B336-07479DE98981}" type="pres">
      <dgm:prSet presAssocID="{84866A64-BBF5-4A21-A5A4-93183EA14A52}" presName="iconRect" presStyleLbl="node1" presStyleIdx="3"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B5F7C6EF-E092-4277-8A7E-9FD2BB56A1C7}" type="pres">
      <dgm:prSet presAssocID="{84866A64-BBF5-4A21-A5A4-93183EA14A52}" presName="spaceRect" presStyleCnt="0"/>
      <dgm:spPr/>
    </dgm:pt>
    <dgm:pt modelId="{CEF43D79-AC00-4DB7-A805-071B1D84E99C}" type="pres">
      <dgm:prSet presAssocID="{84866A64-BBF5-4A21-A5A4-93183EA14A52}" presName="parTx" presStyleLbl="revTx" presStyleIdx="3" presStyleCnt="5">
        <dgm:presLayoutVars>
          <dgm:chMax val="0"/>
          <dgm:chPref val="0"/>
        </dgm:presLayoutVars>
      </dgm:prSet>
      <dgm:spPr/>
    </dgm:pt>
    <dgm:pt modelId="{3BD75DE5-245C-43DD-B8DC-6AC42EA573D7}" type="pres">
      <dgm:prSet presAssocID="{C6470170-E348-4DD5-9004-D06DD8C6C366}" presName="sibTrans" presStyleCnt="0"/>
      <dgm:spPr/>
    </dgm:pt>
    <dgm:pt modelId="{A2D907BB-0383-4B9A-A66B-A6B881F42780}" type="pres">
      <dgm:prSet presAssocID="{437F6D45-C50C-4D02-A4CF-7CA2924D73A7}" presName="compNode" presStyleCnt="0"/>
      <dgm:spPr/>
    </dgm:pt>
    <dgm:pt modelId="{880179EA-1C99-4CE4-BBCE-7BAC62478388}" type="pres">
      <dgm:prSet presAssocID="{437F6D45-C50C-4D02-A4CF-7CA2924D73A7}" presName="bgRect" presStyleLbl="bgShp" presStyleIdx="4" presStyleCnt="5"/>
      <dgm:spPr/>
    </dgm:pt>
    <dgm:pt modelId="{8CAB7DB8-5F36-439B-94B0-0FC8184EA709}" type="pres">
      <dgm:prSet presAssocID="{437F6D45-C50C-4D02-A4CF-7CA2924D73A7}" presName="icon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ldren"/>
        </a:ext>
      </dgm:extLst>
    </dgm:pt>
    <dgm:pt modelId="{375E3F21-BAB0-4B92-85A8-8D1FA6121F8F}" type="pres">
      <dgm:prSet presAssocID="{437F6D45-C50C-4D02-A4CF-7CA2924D73A7}" presName="spaceRect" presStyleCnt="0"/>
      <dgm:spPr/>
    </dgm:pt>
    <dgm:pt modelId="{57B4A52F-78EA-47BB-B373-C0512105D65B}" type="pres">
      <dgm:prSet presAssocID="{437F6D45-C50C-4D02-A4CF-7CA2924D73A7}" presName="parTx" presStyleLbl="revTx" presStyleIdx="4" presStyleCnt="5">
        <dgm:presLayoutVars>
          <dgm:chMax val="0"/>
          <dgm:chPref val="0"/>
        </dgm:presLayoutVars>
      </dgm:prSet>
      <dgm:spPr/>
    </dgm:pt>
  </dgm:ptLst>
  <dgm:cxnLst>
    <dgm:cxn modelId="{0F82AF13-B21B-4C88-A4BC-7F4D16835EEF}" type="presOf" srcId="{086485EB-26AB-4529-A9F1-DC2844F29BEB}" destId="{7D1AD8F6-4E84-46D9-A5AB-B5AB0680323B}" srcOrd="0" destOrd="0" presId="urn:microsoft.com/office/officeart/2018/2/layout/IconVerticalSolidList"/>
    <dgm:cxn modelId="{E98BB529-EC52-4599-8D94-31232007C3C1}" srcId="{ECF041FD-785F-491A-BD23-12E4BB92062E}" destId="{84866A64-BBF5-4A21-A5A4-93183EA14A52}" srcOrd="3" destOrd="0" parTransId="{39C5C988-B1A1-4239-B270-24878A6D31A0}" sibTransId="{C6470170-E348-4DD5-9004-D06DD8C6C366}"/>
    <dgm:cxn modelId="{0C74D237-1C5F-4ECD-A968-2934CE52F950}" type="presOf" srcId="{355C5C8A-8740-4B60-9CDB-12D14958EF20}" destId="{5E3FEEC0-DD12-4D4B-8C80-65813254C4B7}" srcOrd="0" destOrd="0" presId="urn:microsoft.com/office/officeart/2018/2/layout/IconVerticalSolidList"/>
    <dgm:cxn modelId="{E08A065A-1656-4FD0-956F-2DA959091B3E}" srcId="{ECF041FD-785F-491A-BD23-12E4BB92062E}" destId="{BD216E8D-BE4D-48C3-A06F-D89386C5E509}" srcOrd="1" destOrd="0" parTransId="{CE499F9A-22DB-408C-ADAC-5819EC921589}" sibTransId="{4EAE744D-7A3E-4704-906F-2915B017AEDD}"/>
    <dgm:cxn modelId="{3967539B-D9C6-4487-995C-E2391E7FC3D4}" srcId="{ECF041FD-785F-491A-BD23-12E4BB92062E}" destId="{437F6D45-C50C-4D02-A4CF-7CA2924D73A7}" srcOrd="4" destOrd="0" parTransId="{951D17B0-9F4D-4411-9246-170E27D2D490}" sibTransId="{44FB604A-6A8A-4C8A-BB57-0C0225F002A5}"/>
    <dgm:cxn modelId="{22C2B4A2-F5FF-4604-B3C0-119A6400A5D4}" type="presOf" srcId="{84866A64-BBF5-4A21-A5A4-93183EA14A52}" destId="{CEF43D79-AC00-4DB7-A805-071B1D84E99C}" srcOrd="0" destOrd="0" presId="urn:microsoft.com/office/officeart/2018/2/layout/IconVerticalSolidList"/>
    <dgm:cxn modelId="{D00800B6-7031-481B-8F08-60FA472D4AE4}" type="presOf" srcId="{437F6D45-C50C-4D02-A4CF-7CA2924D73A7}" destId="{57B4A52F-78EA-47BB-B373-C0512105D65B}" srcOrd="0" destOrd="0" presId="urn:microsoft.com/office/officeart/2018/2/layout/IconVerticalSolidList"/>
    <dgm:cxn modelId="{0E7C5CB8-9806-4511-A9F4-0CBAF9BB4F77}" srcId="{ECF041FD-785F-491A-BD23-12E4BB92062E}" destId="{086485EB-26AB-4529-A9F1-DC2844F29BEB}" srcOrd="0" destOrd="0" parTransId="{2572189C-7181-45D3-80D7-0C8B5E2A073F}" sibTransId="{A5764464-161A-470C-AF57-C56B211C8B21}"/>
    <dgm:cxn modelId="{C4EB41E1-0EEF-4544-A1F1-219FCA7D5B9D}" type="presOf" srcId="{ECF041FD-785F-491A-BD23-12E4BB92062E}" destId="{39EB4831-21C0-43C6-9A49-75B20926F8F9}" srcOrd="0" destOrd="0" presId="urn:microsoft.com/office/officeart/2018/2/layout/IconVerticalSolidList"/>
    <dgm:cxn modelId="{7072E6E7-D796-4B60-9D27-A4AC8CE1ED1E}" type="presOf" srcId="{BD216E8D-BE4D-48C3-A06F-D89386C5E509}" destId="{69B1083A-280F-40A6-B8BF-C6AD092D2454}" srcOrd="0" destOrd="0" presId="urn:microsoft.com/office/officeart/2018/2/layout/IconVerticalSolidList"/>
    <dgm:cxn modelId="{EC3B59F0-4710-421F-853B-584A4BBD48BE}" srcId="{ECF041FD-785F-491A-BD23-12E4BB92062E}" destId="{355C5C8A-8740-4B60-9CDB-12D14958EF20}" srcOrd="2" destOrd="0" parTransId="{756B13B1-8D54-4DCE-9775-0BFC941F5505}" sibTransId="{88F2407D-1F6F-4E4A-8F42-536CC3CFF92A}"/>
    <dgm:cxn modelId="{FB3986E6-4C4F-41FF-AFBC-E0BD4D6289E4}" type="presParOf" srcId="{39EB4831-21C0-43C6-9A49-75B20926F8F9}" destId="{5996559C-AA8C-449C-8966-8FB30726E61E}" srcOrd="0" destOrd="0" presId="urn:microsoft.com/office/officeart/2018/2/layout/IconVerticalSolidList"/>
    <dgm:cxn modelId="{83DBA00F-6BE8-44E1-A531-713D93ACBF7E}" type="presParOf" srcId="{5996559C-AA8C-449C-8966-8FB30726E61E}" destId="{B93F5AB4-F9DC-48C9-9F6F-8490FB277882}" srcOrd="0" destOrd="0" presId="urn:microsoft.com/office/officeart/2018/2/layout/IconVerticalSolidList"/>
    <dgm:cxn modelId="{3B05C730-052E-410A-98D6-41137C753BF1}" type="presParOf" srcId="{5996559C-AA8C-449C-8966-8FB30726E61E}" destId="{C9A8191B-D50F-4193-8D93-5A003C51DE38}" srcOrd="1" destOrd="0" presId="urn:microsoft.com/office/officeart/2018/2/layout/IconVerticalSolidList"/>
    <dgm:cxn modelId="{86E2AC3C-6536-4F89-9AEF-939DA7A4BDB3}" type="presParOf" srcId="{5996559C-AA8C-449C-8966-8FB30726E61E}" destId="{98944910-7C21-44BA-B47B-297177FD9427}" srcOrd="2" destOrd="0" presId="urn:microsoft.com/office/officeart/2018/2/layout/IconVerticalSolidList"/>
    <dgm:cxn modelId="{207CFE3E-D2A2-44DB-B4F6-AF7BBE7A7422}" type="presParOf" srcId="{5996559C-AA8C-449C-8966-8FB30726E61E}" destId="{7D1AD8F6-4E84-46D9-A5AB-B5AB0680323B}" srcOrd="3" destOrd="0" presId="urn:microsoft.com/office/officeart/2018/2/layout/IconVerticalSolidList"/>
    <dgm:cxn modelId="{D591E0A7-FF33-4AFC-83AC-2B5E6A5189FE}" type="presParOf" srcId="{39EB4831-21C0-43C6-9A49-75B20926F8F9}" destId="{D9823C49-4C2C-419C-AE79-A5AEE30385E3}" srcOrd="1" destOrd="0" presId="urn:microsoft.com/office/officeart/2018/2/layout/IconVerticalSolidList"/>
    <dgm:cxn modelId="{0287168A-77B1-418A-A472-149950DFC55E}" type="presParOf" srcId="{39EB4831-21C0-43C6-9A49-75B20926F8F9}" destId="{A5367F04-7F46-4E5A-B1B5-6E4AB0C95E6E}" srcOrd="2" destOrd="0" presId="urn:microsoft.com/office/officeart/2018/2/layout/IconVerticalSolidList"/>
    <dgm:cxn modelId="{C57B7D0A-5ED8-4E4B-998E-5B2CE3B4A94A}" type="presParOf" srcId="{A5367F04-7F46-4E5A-B1B5-6E4AB0C95E6E}" destId="{6609F530-2BA2-4F26-A04B-F00A180DDA12}" srcOrd="0" destOrd="0" presId="urn:microsoft.com/office/officeart/2018/2/layout/IconVerticalSolidList"/>
    <dgm:cxn modelId="{60751640-B368-43A6-A415-C434C9A1B5D9}" type="presParOf" srcId="{A5367F04-7F46-4E5A-B1B5-6E4AB0C95E6E}" destId="{19B9D3EC-9886-46E9-A215-6461B561D504}" srcOrd="1" destOrd="0" presId="urn:microsoft.com/office/officeart/2018/2/layout/IconVerticalSolidList"/>
    <dgm:cxn modelId="{A7DC6DC3-B89E-43B0-933D-93DFCB454122}" type="presParOf" srcId="{A5367F04-7F46-4E5A-B1B5-6E4AB0C95E6E}" destId="{2B73CC83-C10D-4C44-A236-70BBB4750AF9}" srcOrd="2" destOrd="0" presId="urn:microsoft.com/office/officeart/2018/2/layout/IconVerticalSolidList"/>
    <dgm:cxn modelId="{845F9E9E-221D-4E97-B4DD-9083AAD4ACD5}" type="presParOf" srcId="{A5367F04-7F46-4E5A-B1B5-6E4AB0C95E6E}" destId="{69B1083A-280F-40A6-B8BF-C6AD092D2454}" srcOrd="3" destOrd="0" presId="urn:microsoft.com/office/officeart/2018/2/layout/IconVerticalSolidList"/>
    <dgm:cxn modelId="{A25BD06E-97E9-4387-90E3-63E0FA448AAC}" type="presParOf" srcId="{39EB4831-21C0-43C6-9A49-75B20926F8F9}" destId="{86AF8519-8A68-435E-8226-C08733EFC991}" srcOrd="3" destOrd="0" presId="urn:microsoft.com/office/officeart/2018/2/layout/IconVerticalSolidList"/>
    <dgm:cxn modelId="{FF6613F7-A4E5-4303-A260-7223CBF9038F}" type="presParOf" srcId="{39EB4831-21C0-43C6-9A49-75B20926F8F9}" destId="{C8F58680-22FC-4AE2-9575-74DD500E6C36}" srcOrd="4" destOrd="0" presId="urn:microsoft.com/office/officeart/2018/2/layout/IconVerticalSolidList"/>
    <dgm:cxn modelId="{B481C71B-17F6-475A-A2F2-3FAFA7A5621C}" type="presParOf" srcId="{C8F58680-22FC-4AE2-9575-74DD500E6C36}" destId="{F3081ECB-BEB3-4023-B9B6-D9E3D8D4D0D0}" srcOrd="0" destOrd="0" presId="urn:microsoft.com/office/officeart/2018/2/layout/IconVerticalSolidList"/>
    <dgm:cxn modelId="{53A8F835-1FEC-43AA-9EFF-CC8AA91670F3}" type="presParOf" srcId="{C8F58680-22FC-4AE2-9575-74DD500E6C36}" destId="{47E8B3BD-FA1A-41F3-BBAF-A15C71C54FB2}" srcOrd="1" destOrd="0" presId="urn:microsoft.com/office/officeart/2018/2/layout/IconVerticalSolidList"/>
    <dgm:cxn modelId="{3421999A-9A9D-4CA7-BC15-9B8BCF1D8AF3}" type="presParOf" srcId="{C8F58680-22FC-4AE2-9575-74DD500E6C36}" destId="{E86D2024-4D5D-4700-9A4B-EF8A5AEBB666}" srcOrd="2" destOrd="0" presId="urn:microsoft.com/office/officeart/2018/2/layout/IconVerticalSolidList"/>
    <dgm:cxn modelId="{A73E5CF8-1D54-4695-80EF-97CCA42596B5}" type="presParOf" srcId="{C8F58680-22FC-4AE2-9575-74DD500E6C36}" destId="{5E3FEEC0-DD12-4D4B-8C80-65813254C4B7}" srcOrd="3" destOrd="0" presId="urn:microsoft.com/office/officeart/2018/2/layout/IconVerticalSolidList"/>
    <dgm:cxn modelId="{AECB8B9E-06BA-406E-AFB4-E7A12F1C9DDE}" type="presParOf" srcId="{39EB4831-21C0-43C6-9A49-75B20926F8F9}" destId="{71CE7B10-B148-4DFA-9857-5A7A42388DF4}" srcOrd="5" destOrd="0" presId="urn:microsoft.com/office/officeart/2018/2/layout/IconVerticalSolidList"/>
    <dgm:cxn modelId="{864AFD65-FC10-4AA5-A58A-B0DE32BA5225}" type="presParOf" srcId="{39EB4831-21C0-43C6-9A49-75B20926F8F9}" destId="{412EB966-170B-492C-A4DF-0A77ABA98939}" srcOrd="6" destOrd="0" presId="urn:microsoft.com/office/officeart/2018/2/layout/IconVerticalSolidList"/>
    <dgm:cxn modelId="{7D85E8D2-BFBB-4BA3-89D3-5DCB05030054}" type="presParOf" srcId="{412EB966-170B-492C-A4DF-0A77ABA98939}" destId="{82A5F151-69EF-4943-89E6-F6974B266F8B}" srcOrd="0" destOrd="0" presId="urn:microsoft.com/office/officeart/2018/2/layout/IconVerticalSolidList"/>
    <dgm:cxn modelId="{5A508739-DC1D-4EC4-8BFB-EDD01FAF2EE7}" type="presParOf" srcId="{412EB966-170B-492C-A4DF-0A77ABA98939}" destId="{92C9020C-B9C6-445D-B336-07479DE98981}" srcOrd="1" destOrd="0" presId="urn:microsoft.com/office/officeart/2018/2/layout/IconVerticalSolidList"/>
    <dgm:cxn modelId="{41AEE72A-9D01-4F7C-B70E-193EC762936C}" type="presParOf" srcId="{412EB966-170B-492C-A4DF-0A77ABA98939}" destId="{B5F7C6EF-E092-4277-8A7E-9FD2BB56A1C7}" srcOrd="2" destOrd="0" presId="urn:microsoft.com/office/officeart/2018/2/layout/IconVerticalSolidList"/>
    <dgm:cxn modelId="{816571A8-B045-40E5-956E-9E6A5FC0E1BF}" type="presParOf" srcId="{412EB966-170B-492C-A4DF-0A77ABA98939}" destId="{CEF43D79-AC00-4DB7-A805-071B1D84E99C}" srcOrd="3" destOrd="0" presId="urn:microsoft.com/office/officeart/2018/2/layout/IconVerticalSolidList"/>
    <dgm:cxn modelId="{42DA2E7B-5754-40CC-9241-EEF5CA8153A5}" type="presParOf" srcId="{39EB4831-21C0-43C6-9A49-75B20926F8F9}" destId="{3BD75DE5-245C-43DD-B8DC-6AC42EA573D7}" srcOrd="7" destOrd="0" presId="urn:microsoft.com/office/officeart/2018/2/layout/IconVerticalSolidList"/>
    <dgm:cxn modelId="{A305F055-CA76-486B-9548-DD44FDB03076}" type="presParOf" srcId="{39EB4831-21C0-43C6-9A49-75B20926F8F9}" destId="{A2D907BB-0383-4B9A-A66B-A6B881F42780}" srcOrd="8" destOrd="0" presId="urn:microsoft.com/office/officeart/2018/2/layout/IconVerticalSolidList"/>
    <dgm:cxn modelId="{A2D090AD-DEE4-41D7-9E03-3AE7A48E5EBA}" type="presParOf" srcId="{A2D907BB-0383-4B9A-A66B-A6B881F42780}" destId="{880179EA-1C99-4CE4-BBCE-7BAC62478388}" srcOrd="0" destOrd="0" presId="urn:microsoft.com/office/officeart/2018/2/layout/IconVerticalSolidList"/>
    <dgm:cxn modelId="{363E0D52-028A-4105-A6F7-31F93332B9E5}" type="presParOf" srcId="{A2D907BB-0383-4B9A-A66B-A6B881F42780}" destId="{8CAB7DB8-5F36-439B-94B0-0FC8184EA709}" srcOrd="1" destOrd="0" presId="urn:microsoft.com/office/officeart/2018/2/layout/IconVerticalSolidList"/>
    <dgm:cxn modelId="{D278927D-01B0-45C2-BA1B-D50019BB2382}" type="presParOf" srcId="{A2D907BB-0383-4B9A-A66B-A6B881F42780}" destId="{375E3F21-BAB0-4B92-85A8-8D1FA6121F8F}" srcOrd="2" destOrd="0" presId="urn:microsoft.com/office/officeart/2018/2/layout/IconVerticalSolidList"/>
    <dgm:cxn modelId="{88181CFA-AAC8-4BFC-A2D5-8E20F847C261}" type="presParOf" srcId="{A2D907BB-0383-4B9A-A66B-A6B881F42780}" destId="{57B4A52F-78EA-47BB-B373-C0512105D65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26D20-8294-4863-B396-744C088065C5}"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109837DE-6802-40B0-8ADC-368CCD21E5A8}">
      <dgm:prSet/>
      <dgm:spPr/>
      <dgm:t>
        <a:bodyPr/>
        <a:lstStyle/>
        <a:p>
          <a:r>
            <a:rPr lang="en-US" b="0" i="0" dirty="0"/>
            <a:t>“It is true, if I see something unsafe for your baby or if you share with me something unsafe that is happening to your baby that I am a mandated reporter. I am wondering if you have any questions about this…so that we both understand how this works. I want you to feel safe and know that I am not here to judge you or get you into trouble.” pg. 36</a:t>
          </a:r>
          <a:endParaRPr lang="en-US" dirty="0"/>
        </a:p>
      </dgm:t>
    </dgm:pt>
    <dgm:pt modelId="{CD387259-908C-459E-ABA7-78BED9F9C672}" type="parTrans" cxnId="{FFEAE0E3-65B6-44C2-A021-F3E35E322EE6}">
      <dgm:prSet/>
      <dgm:spPr/>
      <dgm:t>
        <a:bodyPr/>
        <a:lstStyle/>
        <a:p>
          <a:endParaRPr lang="en-US"/>
        </a:p>
      </dgm:t>
    </dgm:pt>
    <dgm:pt modelId="{5EEF1E6E-E864-4C17-AE01-D9121AB5BA53}" type="sibTrans" cxnId="{FFEAE0E3-65B6-44C2-A021-F3E35E322EE6}">
      <dgm:prSet/>
      <dgm:spPr/>
      <dgm:t>
        <a:bodyPr/>
        <a:lstStyle/>
        <a:p>
          <a:endParaRPr lang="en-US"/>
        </a:p>
      </dgm:t>
    </dgm:pt>
    <dgm:pt modelId="{37E895D8-A935-40BF-8AA3-BA8DA340F194}" type="pres">
      <dgm:prSet presAssocID="{38326D20-8294-4863-B396-744C088065C5}" presName="hierChild1" presStyleCnt="0">
        <dgm:presLayoutVars>
          <dgm:chPref val="1"/>
          <dgm:dir/>
          <dgm:animOne val="branch"/>
          <dgm:animLvl val="lvl"/>
          <dgm:resizeHandles/>
        </dgm:presLayoutVars>
      </dgm:prSet>
      <dgm:spPr/>
    </dgm:pt>
    <dgm:pt modelId="{C39A1A45-A6C2-4116-8CB0-240B38F1DB00}" type="pres">
      <dgm:prSet presAssocID="{109837DE-6802-40B0-8ADC-368CCD21E5A8}" presName="hierRoot1" presStyleCnt="0"/>
      <dgm:spPr/>
    </dgm:pt>
    <dgm:pt modelId="{51D668C8-F539-4612-83BB-704208E6DA80}" type="pres">
      <dgm:prSet presAssocID="{109837DE-6802-40B0-8ADC-368CCD21E5A8}" presName="composite" presStyleCnt="0"/>
      <dgm:spPr/>
    </dgm:pt>
    <dgm:pt modelId="{04900CDC-F3D5-4C95-BC59-D3A152302841}" type="pres">
      <dgm:prSet presAssocID="{109837DE-6802-40B0-8ADC-368CCD21E5A8}" presName="background" presStyleLbl="node0" presStyleIdx="0" presStyleCnt="1"/>
      <dgm:spPr/>
    </dgm:pt>
    <dgm:pt modelId="{0F866A5D-0A35-447E-91B1-AEEB18F76FE8}" type="pres">
      <dgm:prSet presAssocID="{109837DE-6802-40B0-8ADC-368CCD21E5A8}" presName="text" presStyleLbl="fgAcc0" presStyleIdx="0" presStyleCnt="1" custScaleY="111299">
        <dgm:presLayoutVars>
          <dgm:chPref val="3"/>
        </dgm:presLayoutVars>
      </dgm:prSet>
      <dgm:spPr/>
    </dgm:pt>
    <dgm:pt modelId="{EFEE75E7-E9FC-444D-B6CE-F4EB58D17654}" type="pres">
      <dgm:prSet presAssocID="{109837DE-6802-40B0-8ADC-368CCD21E5A8}" presName="hierChild2" presStyleCnt="0"/>
      <dgm:spPr/>
    </dgm:pt>
  </dgm:ptLst>
  <dgm:cxnLst>
    <dgm:cxn modelId="{49223423-95D5-47A6-B6A7-4675BB7DE8D8}" type="presOf" srcId="{109837DE-6802-40B0-8ADC-368CCD21E5A8}" destId="{0F866A5D-0A35-447E-91B1-AEEB18F76FE8}" srcOrd="0" destOrd="0" presId="urn:microsoft.com/office/officeart/2005/8/layout/hierarchy1"/>
    <dgm:cxn modelId="{63DD6734-5E93-47B7-84CF-CD9AC4B2D5AF}" type="presOf" srcId="{38326D20-8294-4863-B396-744C088065C5}" destId="{37E895D8-A935-40BF-8AA3-BA8DA340F194}" srcOrd="0" destOrd="0" presId="urn:microsoft.com/office/officeart/2005/8/layout/hierarchy1"/>
    <dgm:cxn modelId="{FFEAE0E3-65B6-44C2-A021-F3E35E322EE6}" srcId="{38326D20-8294-4863-B396-744C088065C5}" destId="{109837DE-6802-40B0-8ADC-368CCD21E5A8}" srcOrd="0" destOrd="0" parTransId="{CD387259-908C-459E-ABA7-78BED9F9C672}" sibTransId="{5EEF1E6E-E864-4C17-AE01-D9121AB5BA53}"/>
    <dgm:cxn modelId="{ADE2858A-0875-44BF-A649-4512DF19560E}" type="presParOf" srcId="{37E895D8-A935-40BF-8AA3-BA8DA340F194}" destId="{C39A1A45-A6C2-4116-8CB0-240B38F1DB00}" srcOrd="0" destOrd="0" presId="urn:microsoft.com/office/officeart/2005/8/layout/hierarchy1"/>
    <dgm:cxn modelId="{07367152-64B6-421D-84FC-E08316DC74EE}" type="presParOf" srcId="{C39A1A45-A6C2-4116-8CB0-240B38F1DB00}" destId="{51D668C8-F539-4612-83BB-704208E6DA80}" srcOrd="0" destOrd="0" presId="urn:microsoft.com/office/officeart/2005/8/layout/hierarchy1"/>
    <dgm:cxn modelId="{4DC04B60-298E-4067-A785-FBDE2FEE6F79}" type="presParOf" srcId="{51D668C8-F539-4612-83BB-704208E6DA80}" destId="{04900CDC-F3D5-4C95-BC59-D3A152302841}" srcOrd="0" destOrd="0" presId="urn:microsoft.com/office/officeart/2005/8/layout/hierarchy1"/>
    <dgm:cxn modelId="{4DC6D427-5823-4906-9B3E-D51AB0F55068}" type="presParOf" srcId="{51D668C8-F539-4612-83BB-704208E6DA80}" destId="{0F866A5D-0A35-447E-91B1-AEEB18F76FE8}" srcOrd="1" destOrd="0" presId="urn:microsoft.com/office/officeart/2005/8/layout/hierarchy1"/>
    <dgm:cxn modelId="{52E9AFDE-9350-4723-8625-12472CDDD39F}" type="presParOf" srcId="{C39A1A45-A6C2-4116-8CB0-240B38F1DB00}" destId="{EFEE75E7-E9FC-444D-B6CE-F4EB58D1765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166825-BE1B-47E0-888B-39D80DA79E4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C8A6DB-BE65-4E7C-A137-A1CF9D9AF6EF}">
      <dgm:prSet/>
      <dgm:spPr/>
      <dgm:t>
        <a:bodyPr/>
        <a:lstStyle/>
        <a:p>
          <a:pPr>
            <a:lnSpc>
              <a:spcPct val="100000"/>
            </a:lnSpc>
          </a:pPr>
          <a:r>
            <a:rPr lang="en-US" b="0" i="0"/>
            <a:t>STEERING TEAM</a:t>
          </a:r>
          <a:endParaRPr lang="en-US"/>
        </a:p>
      </dgm:t>
    </dgm:pt>
    <dgm:pt modelId="{D1BDA36A-870F-4EDE-B3BD-994D55607AA7}" type="parTrans" cxnId="{A9055B17-297A-4B3F-8FBC-2A5C48A005E5}">
      <dgm:prSet/>
      <dgm:spPr/>
      <dgm:t>
        <a:bodyPr/>
        <a:lstStyle/>
        <a:p>
          <a:endParaRPr lang="en-US"/>
        </a:p>
      </dgm:t>
    </dgm:pt>
    <dgm:pt modelId="{C3C0B6A1-09BD-4309-B8C9-1E4CB015A4AF}" type="sibTrans" cxnId="{A9055B17-297A-4B3F-8FBC-2A5C48A005E5}">
      <dgm:prSet/>
      <dgm:spPr/>
      <dgm:t>
        <a:bodyPr/>
        <a:lstStyle/>
        <a:p>
          <a:endParaRPr lang="en-US"/>
        </a:p>
      </dgm:t>
    </dgm:pt>
    <dgm:pt modelId="{6C3E8386-48C3-43EB-B475-ECBB5E71FF1A}">
      <dgm:prSet/>
      <dgm:spPr/>
      <dgm:t>
        <a:bodyPr/>
        <a:lstStyle/>
        <a:p>
          <a:pPr>
            <a:lnSpc>
              <a:spcPct val="100000"/>
            </a:lnSpc>
          </a:pPr>
          <a:r>
            <a:rPr lang="en-US" b="0" i="0"/>
            <a:t>IDENTIFYING CHAMPIONS</a:t>
          </a:r>
          <a:endParaRPr lang="en-US"/>
        </a:p>
      </dgm:t>
    </dgm:pt>
    <dgm:pt modelId="{330DA338-C9A2-4FAF-BB46-52E3A81421FB}" type="parTrans" cxnId="{6DCCED1C-D54D-4A50-93C8-234BE1DE275D}">
      <dgm:prSet/>
      <dgm:spPr/>
      <dgm:t>
        <a:bodyPr/>
        <a:lstStyle/>
        <a:p>
          <a:endParaRPr lang="en-US"/>
        </a:p>
      </dgm:t>
    </dgm:pt>
    <dgm:pt modelId="{5145A70F-9A64-435C-804A-8311F6D4FDB7}" type="sibTrans" cxnId="{6DCCED1C-D54D-4A50-93C8-234BE1DE275D}">
      <dgm:prSet/>
      <dgm:spPr/>
      <dgm:t>
        <a:bodyPr/>
        <a:lstStyle/>
        <a:p>
          <a:endParaRPr lang="en-US"/>
        </a:p>
      </dgm:t>
    </dgm:pt>
    <dgm:pt modelId="{E34467C4-20CA-4041-AE68-F11A1539F22F}">
      <dgm:prSet/>
      <dgm:spPr/>
      <dgm:t>
        <a:bodyPr/>
        <a:lstStyle/>
        <a:p>
          <a:pPr>
            <a:lnSpc>
              <a:spcPct val="100000"/>
            </a:lnSpc>
          </a:pPr>
          <a:r>
            <a:rPr lang="en-US" b="0" i="0"/>
            <a:t>COLLABORATIVE LEADERSHIP</a:t>
          </a:r>
          <a:endParaRPr lang="en-US"/>
        </a:p>
      </dgm:t>
    </dgm:pt>
    <dgm:pt modelId="{12233BA7-78FF-4265-A693-CC632BE7A1DA}" type="parTrans" cxnId="{6373A19F-760A-45C5-9C35-EA89AD41E135}">
      <dgm:prSet/>
      <dgm:spPr/>
      <dgm:t>
        <a:bodyPr/>
        <a:lstStyle/>
        <a:p>
          <a:endParaRPr lang="en-US"/>
        </a:p>
      </dgm:t>
    </dgm:pt>
    <dgm:pt modelId="{3E5334B8-14B4-436E-AABE-416381E6B6D9}" type="sibTrans" cxnId="{6373A19F-760A-45C5-9C35-EA89AD41E135}">
      <dgm:prSet/>
      <dgm:spPr/>
      <dgm:t>
        <a:bodyPr/>
        <a:lstStyle/>
        <a:p>
          <a:endParaRPr lang="en-US"/>
        </a:p>
      </dgm:t>
    </dgm:pt>
    <dgm:pt modelId="{E49C7E51-FB26-4C4D-9417-9363082F79F1}">
      <dgm:prSet/>
      <dgm:spPr/>
      <dgm:t>
        <a:bodyPr/>
        <a:lstStyle/>
        <a:p>
          <a:pPr>
            <a:lnSpc>
              <a:spcPct val="100000"/>
            </a:lnSpc>
          </a:pPr>
          <a:r>
            <a:rPr lang="en-US" b="0" i="0"/>
            <a:t>REFLECTIVE PRACTICE</a:t>
          </a:r>
          <a:endParaRPr lang="en-US"/>
        </a:p>
      </dgm:t>
    </dgm:pt>
    <dgm:pt modelId="{84EEE2E7-FB60-4B15-80D7-C9E818458CDF}" type="parTrans" cxnId="{756856DA-BE8C-4348-AE74-0206A294AE99}">
      <dgm:prSet/>
      <dgm:spPr/>
      <dgm:t>
        <a:bodyPr/>
        <a:lstStyle/>
        <a:p>
          <a:endParaRPr lang="en-US"/>
        </a:p>
      </dgm:t>
    </dgm:pt>
    <dgm:pt modelId="{F8800DEE-A424-466A-A370-B7F9AEC542F3}" type="sibTrans" cxnId="{756856DA-BE8C-4348-AE74-0206A294AE99}">
      <dgm:prSet/>
      <dgm:spPr/>
      <dgm:t>
        <a:bodyPr/>
        <a:lstStyle/>
        <a:p>
          <a:endParaRPr lang="en-US"/>
        </a:p>
      </dgm:t>
    </dgm:pt>
    <dgm:pt modelId="{CD3A0DAE-CE87-4EFB-9870-66A3A8D13C47}">
      <dgm:prSet/>
      <dgm:spPr/>
      <dgm:t>
        <a:bodyPr/>
        <a:lstStyle/>
        <a:p>
          <a:pPr>
            <a:lnSpc>
              <a:spcPct val="100000"/>
            </a:lnSpc>
          </a:pPr>
          <a:r>
            <a:rPr lang="en-US" b="0" i="0"/>
            <a:t>PARALLEL PROCESS</a:t>
          </a:r>
          <a:endParaRPr lang="en-US"/>
        </a:p>
      </dgm:t>
    </dgm:pt>
    <dgm:pt modelId="{242B3A4C-A557-479D-AA90-568726AB2EBA}" type="parTrans" cxnId="{68257825-C328-4F9B-9D73-8C70C1920857}">
      <dgm:prSet/>
      <dgm:spPr/>
      <dgm:t>
        <a:bodyPr/>
        <a:lstStyle/>
        <a:p>
          <a:endParaRPr lang="en-US"/>
        </a:p>
      </dgm:t>
    </dgm:pt>
    <dgm:pt modelId="{60709508-8C8A-4DFE-B44F-2D26D82ABC87}" type="sibTrans" cxnId="{68257825-C328-4F9B-9D73-8C70C1920857}">
      <dgm:prSet/>
      <dgm:spPr/>
      <dgm:t>
        <a:bodyPr/>
        <a:lstStyle/>
        <a:p>
          <a:endParaRPr lang="en-US"/>
        </a:p>
      </dgm:t>
    </dgm:pt>
    <dgm:pt modelId="{3857A912-D677-4B1E-872D-C3B776ECCB9C}" type="pres">
      <dgm:prSet presAssocID="{AE166825-BE1B-47E0-888B-39D80DA79E46}" presName="root" presStyleCnt="0">
        <dgm:presLayoutVars>
          <dgm:dir/>
          <dgm:resizeHandles val="exact"/>
        </dgm:presLayoutVars>
      </dgm:prSet>
      <dgm:spPr/>
    </dgm:pt>
    <dgm:pt modelId="{300F24A4-8D96-4D79-A7FE-899ADE16D192}" type="pres">
      <dgm:prSet presAssocID="{65C8A6DB-BE65-4E7C-A137-A1CF9D9AF6EF}" presName="compNode" presStyleCnt="0"/>
      <dgm:spPr/>
    </dgm:pt>
    <dgm:pt modelId="{0E36A462-3CED-45B7-860A-6524BD1B29BF}" type="pres">
      <dgm:prSet presAssocID="{65C8A6DB-BE65-4E7C-A137-A1CF9D9AF6EF}" presName="bgRect" presStyleLbl="bgShp" presStyleIdx="0" presStyleCnt="5"/>
      <dgm:spPr/>
    </dgm:pt>
    <dgm:pt modelId="{BBD5C772-0A26-49E0-980E-5D0C29A8F31E}" type="pres">
      <dgm:prSet presAssocID="{65C8A6DB-BE65-4E7C-A137-A1CF9D9AF6E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C1AF6A52-2475-43EA-83BB-333A8E2CEA66}" type="pres">
      <dgm:prSet presAssocID="{65C8A6DB-BE65-4E7C-A137-A1CF9D9AF6EF}" presName="spaceRect" presStyleCnt="0"/>
      <dgm:spPr/>
    </dgm:pt>
    <dgm:pt modelId="{C03E40A9-83FD-4CF8-A418-F68643E47621}" type="pres">
      <dgm:prSet presAssocID="{65C8A6DB-BE65-4E7C-A137-A1CF9D9AF6EF}" presName="parTx" presStyleLbl="revTx" presStyleIdx="0" presStyleCnt="5">
        <dgm:presLayoutVars>
          <dgm:chMax val="0"/>
          <dgm:chPref val="0"/>
        </dgm:presLayoutVars>
      </dgm:prSet>
      <dgm:spPr/>
    </dgm:pt>
    <dgm:pt modelId="{A6AFE929-5B6D-4510-A247-CAE8E26045B5}" type="pres">
      <dgm:prSet presAssocID="{C3C0B6A1-09BD-4309-B8C9-1E4CB015A4AF}" presName="sibTrans" presStyleCnt="0"/>
      <dgm:spPr/>
    </dgm:pt>
    <dgm:pt modelId="{A532587E-0976-496A-A461-8BCC6DA03B24}" type="pres">
      <dgm:prSet presAssocID="{6C3E8386-48C3-43EB-B475-ECBB5E71FF1A}" presName="compNode" presStyleCnt="0"/>
      <dgm:spPr/>
    </dgm:pt>
    <dgm:pt modelId="{41FA79B7-84BD-4A39-8141-D7453E61CE53}" type="pres">
      <dgm:prSet presAssocID="{6C3E8386-48C3-43EB-B475-ECBB5E71FF1A}" presName="bgRect" presStyleLbl="bgShp" presStyleIdx="1" presStyleCnt="5"/>
      <dgm:spPr/>
    </dgm:pt>
    <dgm:pt modelId="{B6C884F7-E165-4C77-B5CF-A8398FFF36E3}" type="pres">
      <dgm:prSet presAssocID="{6C3E8386-48C3-43EB-B475-ECBB5E71FF1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hy"/>
        </a:ext>
      </dgm:extLst>
    </dgm:pt>
    <dgm:pt modelId="{F7DE8D84-B6E9-4DB1-897F-92D4AA6350EC}" type="pres">
      <dgm:prSet presAssocID="{6C3E8386-48C3-43EB-B475-ECBB5E71FF1A}" presName="spaceRect" presStyleCnt="0"/>
      <dgm:spPr/>
    </dgm:pt>
    <dgm:pt modelId="{952F4FA4-144B-4123-B720-657E3FAC7C26}" type="pres">
      <dgm:prSet presAssocID="{6C3E8386-48C3-43EB-B475-ECBB5E71FF1A}" presName="parTx" presStyleLbl="revTx" presStyleIdx="1" presStyleCnt="5">
        <dgm:presLayoutVars>
          <dgm:chMax val="0"/>
          <dgm:chPref val="0"/>
        </dgm:presLayoutVars>
      </dgm:prSet>
      <dgm:spPr/>
    </dgm:pt>
    <dgm:pt modelId="{4889E9D4-3D27-4F05-9389-6761A81E5C08}" type="pres">
      <dgm:prSet presAssocID="{5145A70F-9A64-435C-804A-8311F6D4FDB7}" presName="sibTrans" presStyleCnt="0"/>
      <dgm:spPr/>
    </dgm:pt>
    <dgm:pt modelId="{471CAD64-4E2D-41DD-9C76-F254B2539FE5}" type="pres">
      <dgm:prSet presAssocID="{E34467C4-20CA-4041-AE68-F11A1539F22F}" presName="compNode" presStyleCnt="0"/>
      <dgm:spPr/>
    </dgm:pt>
    <dgm:pt modelId="{4DFA53C9-7310-4CC2-B2E3-8D10925D5A17}" type="pres">
      <dgm:prSet presAssocID="{E34467C4-20CA-4041-AE68-F11A1539F22F}" presName="bgRect" presStyleLbl="bgShp" presStyleIdx="2" presStyleCnt="5"/>
      <dgm:spPr/>
    </dgm:pt>
    <dgm:pt modelId="{05FFEDEB-3E66-4E19-BF2E-0819B808D243}" type="pres">
      <dgm:prSet presAssocID="{E34467C4-20CA-4041-AE68-F11A1539F22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285322D7-16C4-4DEE-95CA-37D6A2CE4D10}" type="pres">
      <dgm:prSet presAssocID="{E34467C4-20CA-4041-AE68-F11A1539F22F}" presName="spaceRect" presStyleCnt="0"/>
      <dgm:spPr/>
    </dgm:pt>
    <dgm:pt modelId="{0C2417F5-382F-4C39-85BB-1FA79FE7E6BA}" type="pres">
      <dgm:prSet presAssocID="{E34467C4-20CA-4041-AE68-F11A1539F22F}" presName="parTx" presStyleLbl="revTx" presStyleIdx="2" presStyleCnt="5">
        <dgm:presLayoutVars>
          <dgm:chMax val="0"/>
          <dgm:chPref val="0"/>
        </dgm:presLayoutVars>
      </dgm:prSet>
      <dgm:spPr/>
    </dgm:pt>
    <dgm:pt modelId="{F9A42924-70A9-4F2F-A1F3-5210FC5FDE71}" type="pres">
      <dgm:prSet presAssocID="{3E5334B8-14B4-436E-AABE-416381E6B6D9}" presName="sibTrans" presStyleCnt="0"/>
      <dgm:spPr/>
    </dgm:pt>
    <dgm:pt modelId="{00EBAA6B-1997-487C-AF75-C7FA47DC7AF9}" type="pres">
      <dgm:prSet presAssocID="{E49C7E51-FB26-4C4D-9417-9363082F79F1}" presName="compNode" presStyleCnt="0"/>
      <dgm:spPr/>
    </dgm:pt>
    <dgm:pt modelId="{8DB9B059-7F0B-42A2-8126-92CB52DD8873}" type="pres">
      <dgm:prSet presAssocID="{E49C7E51-FB26-4C4D-9417-9363082F79F1}" presName="bgRect" presStyleLbl="bgShp" presStyleIdx="3" presStyleCnt="5"/>
      <dgm:spPr/>
    </dgm:pt>
    <dgm:pt modelId="{40213E64-407A-44FC-B23E-971A82D4138C}" type="pres">
      <dgm:prSet presAssocID="{E49C7E51-FB26-4C4D-9417-9363082F79F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D8593F1-BEC2-4173-ACF5-79CA8A62A831}" type="pres">
      <dgm:prSet presAssocID="{E49C7E51-FB26-4C4D-9417-9363082F79F1}" presName="spaceRect" presStyleCnt="0"/>
      <dgm:spPr/>
    </dgm:pt>
    <dgm:pt modelId="{B0895F4D-DE80-4D54-8000-7F8C8E98BAB3}" type="pres">
      <dgm:prSet presAssocID="{E49C7E51-FB26-4C4D-9417-9363082F79F1}" presName="parTx" presStyleLbl="revTx" presStyleIdx="3" presStyleCnt="5">
        <dgm:presLayoutVars>
          <dgm:chMax val="0"/>
          <dgm:chPref val="0"/>
        </dgm:presLayoutVars>
      </dgm:prSet>
      <dgm:spPr/>
    </dgm:pt>
    <dgm:pt modelId="{ED185921-5AE2-47D8-99C9-11236E8D57D9}" type="pres">
      <dgm:prSet presAssocID="{F8800DEE-A424-466A-A370-B7F9AEC542F3}" presName="sibTrans" presStyleCnt="0"/>
      <dgm:spPr/>
    </dgm:pt>
    <dgm:pt modelId="{326B69DB-F3C4-4294-916A-D30197AAB158}" type="pres">
      <dgm:prSet presAssocID="{CD3A0DAE-CE87-4EFB-9870-66A3A8D13C47}" presName="compNode" presStyleCnt="0"/>
      <dgm:spPr/>
    </dgm:pt>
    <dgm:pt modelId="{610EC7A9-A7F3-46F5-8E6F-6387E5148C03}" type="pres">
      <dgm:prSet presAssocID="{CD3A0DAE-CE87-4EFB-9870-66A3A8D13C47}" presName="bgRect" presStyleLbl="bgShp" presStyleIdx="4" presStyleCnt="5"/>
      <dgm:spPr/>
    </dgm:pt>
    <dgm:pt modelId="{49D457D0-9DEA-4A2C-A7F8-6AB726FEAA8E}" type="pres">
      <dgm:prSet presAssocID="{CD3A0DAE-CE87-4EFB-9870-66A3A8D13C4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48C15C4F-A201-4E9C-9396-97F8652EBE3D}" type="pres">
      <dgm:prSet presAssocID="{CD3A0DAE-CE87-4EFB-9870-66A3A8D13C47}" presName="spaceRect" presStyleCnt="0"/>
      <dgm:spPr/>
    </dgm:pt>
    <dgm:pt modelId="{681A6399-AA82-4D9B-A891-5D921A57DA60}" type="pres">
      <dgm:prSet presAssocID="{CD3A0DAE-CE87-4EFB-9870-66A3A8D13C47}" presName="parTx" presStyleLbl="revTx" presStyleIdx="4" presStyleCnt="5">
        <dgm:presLayoutVars>
          <dgm:chMax val="0"/>
          <dgm:chPref val="0"/>
        </dgm:presLayoutVars>
      </dgm:prSet>
      <dgm:spPr/>
    </dgm:pt>
  </dgm:ptLst>
  <dgm:cxnLst>
    <dgm:cxn modelId="{A9055B17-297A-4B3F-8FBC-2A5C48A005E5}" srcId="{AE166825-BE1B-47E0-888B-39D80DA79E46}" destId="{65C8A6DB-BE65-4E7C-A137-A1CF9D9AF6EF}" srcOrd="0" destOrd="0" parTransId="{D1BDA36A-870F-4EDE-B3BD-994D55607AA7}" sibTransId="{C3C0B6A1-09BD-4309-B8C9-1E4CB015A4AF}"/>
    <dgm:cxn modelId="{6DCCED1C-D54D-4A50-93C8-234BE1DE275D}" srcId="{AE166825-BE1B-47E0-888B-39D80DA79E46}" destId="{6C3E8386-48C3-43EB-B475-ECBB5E71FF1A}" srcOrd="1" destOrd="0" parTransId="{330DA338-C9A2-4FAF-BB46-52E3A81421FB}" sibTransId="{5145A70F-9A64-435C-804A-8311F6D4FDB7}"/>
    <dgm:cxn modelId="{68257825-C328-4F9B-9D73-8C70C1920857}" srcId="{AE166825-BE1B-47E0-888B-39D80DA79E46}" destId="{CD3A0DAE-CE87-4EFB-9870-66A3A8D13C47}" srcOrd="4" destOrd="0" parTransId="{242B3A4C-A557-479D-AA90-568726AB2EBA}" sibTransId="{60709508-8C8A-4DFE-B44F-2D26D82ABC87}"/>
    <dgm:cxn modelId="{D59DAC62-3135-40D3-8B33-1521CCB8D3F4}" type="presOf" srcId="{6C3E8386-48C3-43EB-B475-ECBB5E71FF1A}" destId="{952F4FA4-144B-4123-B720-657E3FAC7C26}" srcOrd="0" destOrd="0" presId="urn:microsoft.com/office/officeart/2018/2/layout/IconVerticalSolidList"/>
    <dgm:cxn modelId="{D8FE8B49-711F-4054-8ADD-8FBDF42265B8}" type="presOf" srcId="{AE166825-BE1B-47E0-888B-39D80DA79E46}" destId="{3857A912-D677-4B1E-872D-C3B776ECCB9C}" srcOrd="0" destOrd="0" presId="urn:microsoft.com/office/officeart/2018/2/layout/IconVerticalSolidList"/>
    <dgm:cxn modelId="{6373A19F-760A-45C5-9C35-EA89AD41E135}" srcId="{AE166825-BE1B-47E0-888B-39D80DA79E46}" destId="{E34467C4-20CA-4041-AE68-F11A1539F22F}" srcOrd="2" destOrd="0" parTransId="{12233BA7-78FF-4265-A693-CC632BE7A1DA}" sibTransId="{3E5334B8-14B4-436E-AABE-416381E6B6D9}"/>
    <dgm:cxn modelId="{451720BD-7375-4CB8-B110-4BF16A57CEE9}" type="presOf" srcId="{CD3A0DAE-CE87-4EFB-9870-66A3A8D13C47}" destId="{681A6399-AA82-4D9B-A891-5D921A57DA60}" srcOrd="0" destOrd="0" presId="urn:microsoft.com/office/officeart/2018/2/layout/IconVerticalSolidList"/>
    <dgm:cxn modelId="{48534FC4-FC0C-4D98-99C7-E91907270F4C}" type="presOf" srcId="{E49C7E51-FB26-4C4D-9417-9363082F79F1}" destId="{B0895F4D-DE80-4D54-8000-7F8C8E98BAB3}" srcOrd="0" destOrd="0" presId="urn:microsoft.com/office/officeart/2018/2/layout/IconVerticalSolidList"/>
    <dgm:cxn modelId="{5403A0CC-19F4-4A78-BFAA-2EB59B90E32C}" type="presOf" srcId="{65C8A6DB-BE65-4E7C-A137-A1CF9D9AF6EF}" destId="{C03E40A9-83FD-4CF8-A418-F68643E47621}" srcOrd="0" destOrd="0" presId="urn:microsoft.com/office/officeart/2018/2/layout/IconVerticalSolidList"/>
    <dgm:cxn modelId="{E1B499D1-F0DC-40BC-A598-C3555EB44AFE}" type="presOf" srcId="{E34467C4-20CA-4041-AE68-F11A1539F22F}" destId="{0C2417F5-382F-4C39-85BB-1FA79FE7E6BA}" srcOrd="0" destOrd="0" presId="urn:microsoft.com/office/officeart/2018/2/layout/IconVerticalSolidList"/>
    <dgm:cxn modelId="{756856DA-BE8C-4348-AE74-0206A294AE99}" srcId="{AE166825-BE1B-47E0-888B-39D80DA79E46}" destId="{E49C7E51-FB26-4C4D-9417-9363082F79F1}" srcOrd="3" destOrd="0" parTransId="{84EEE2E7-FB60-4B15-80D7-C9E818458CDF}" sibTransId="{F8800DEE-A424-466A-A370-B7F9AEC542F3}"/>
    <dgm:cxn modelId="{E86C6598-8C80-45DF-806F-E5A0E05347F6}" type="presParOf" srcId="{3857A912-D677-4B1E-872D-C3B776ECCB9C}" destId="{300F24A4-8D96-4D79-A7FE-899ADE16D192}" srcOrd="0" destOrd="0" presId="urn:microsoft.com/office/officeart/2018/2/layout/IconVerticalSolidList"/>
    <dgm:cxn modelId="{648A9427-BD73-45C4-A422-B780C1D95DC2}" type="presParOf" srcId="{300F24A4-8D96-4D79-A7FE-899ADE16D192}" destId="{0E36A462-3CED-45B7-860A-6524BD1B29BF}" srcOrd="0" destOrd="0" presId="urn:microsoft.com/office/officeart/2018/2/layout/IconVerticalSolidList"/>
    <dgm:cxn modelId="{255874CC-4808-4980-85B9-7E97A275172B}" type="presParOf" srcId="{300F24A4-8D96-4D79-A7FE-899ADE16D192}" destId="{BBD5C772-0A26-49E0-980E-5D0C29A8F31E}" srcOrd="1" destOrd="0" presId="urn:microsoft.com/office/officeart/2018/2/layout/IconVerticalSolidList"/>
    <dgm:cxn modelId="{8E919162-219C-42B7-AC90-5CF9A4238B0A}" type="presParOf" srcId="{300F24A4-8D96-4D79-A7FE-899ADE16D192}" destId="{C1AF6A52-2475-43EA-83BB-333A8E2CEA66}" srcOrd="2" destOrd="0" presId="urn:microsoft.com/office/officeart/2018/2/layout/IconVerticalSolidList"/>
    <dgm:cxn modelId="{17A101FE-7A76-4FB0-A108-9BB78F737F91}" type="presParOf" srcId="{300F24A4-8D96-4D79-A7FE-899ADE16D192}" destId="{C03E40A9-83FD-4CF8-A418-F68643E47621}" srcOrd="3" destOrd="0" presId="urn:microsoft.com/office/officeart/2018/2/layout/IconVerticalSolidList"/>
    <dgm:cxn modelId="{1F3767F5-BC55-4CA9-A798-EEE426ADCB59}" type="presParOf" srcId="{3857A912-D677-4B1E-872D-C3B776ECCB9C}" destId="{A6AFE929-5B6D-4510-A247-CAE8E26045B5}" srcOrd="1" destOrd="0" presId="urn:microsoft.com/office/officeart/2018/2/layout/IconVerticalSolidList"/>
    <dgm:cxn modelId="{F9D22CD4-20D9-4A31-8952-6C3362EFA7F1}" type="presParOf" srcId="{3857A912-D677-4B1E-872D-C3B776ECCB9C}" destId="{A532587E-0976-496A-A461-8BCC6DA03B24}" srcOrd="2" destOrd="0" presId="urn:microsoft.com/office/officeart/2018/2/layout/IconVerticalSolidList"/>
    <dgm:cxn modelId="{88BCE58E-56C6-466F-A74E-363B56143842}" type="presParOf" srcId="{A532587E-0976-496A-A461-8BCC6DA03B24}" destId="{41FA79B7-84BD-4A39-8141-D7453E61CE53}" srcOrd="0" destOrd="0" presId="urn:microsoft.com/office/officeart/2018/2/layout/IconVerticalSolidList"/>
    <dgm:cxn modelId="{86A837C9-733A-4830-8DDB-92C8BEA9C2A4}" type="presParOf" srcId="{A532587E-0976-496A-A461-8BCC6DA03B24}" destId="{B6C884F7-E165-4C77-B5CF-A8398FFF36E3}" srcOrd="1" destOrd="0" presId="urn:microsoft.com/office/officeart/2018/2/layout/IconVerticalSolidList"/>
    <dgm:cxn modelId="{A67C98EE-0159-4A8B-AE68-37AA85C0706F}" type="presParOf" srcId="{A532587E-0976-496A-A461-8BCC6DA03B24}" destId="{F7DE8D84-B6E9-4DB1-897F-92D4AA6350EC}" srcOrd="2" destOrd="0" presId="urn:microsoft.com/office/officeart/2018/2/layout/IconVerticalSolidList"/>
    <dgm:cxn modelId="{C598DAA0-62E6-4CA5-A88E-B73796C75031}" type="presParOf" srcId="{A532587E-0976-496A-A461-8BCC6DA03B24}" destId="{952F4FA4-144B-4123-B720-657E3FAC7C26}" srcOrd="3" destOrd="0" presId="urn:microsoft.com/office/officeart/2018/2/layout/IconVerticalSolidList"/>
    <dgm:cxn modelId="{B0468857-60D1-4B69-A94A-F155B7D26406}" type="presParOf" srcId="{3857A912-D677-4B1E-872D-C3B776ECCB9C}" destId="{4889E9D4-3D27-4F05-9389-6761A81E5C08}" srcOrd="3" destOrd="0" presId="urn:microsoft.com/office/officeart/2018/2/layout/IconVerticalSolidList"/>
    <dgm:cxn modelId="{6179EEE2-55AE-4015-99FB-5D345BFBCC08}" type="presParOf" srcId="{3857A912-D677-4B1E-872D-C3B776ECCB9C}" destId="{471CAD64-4E2D-41DD-9C76-F254B2539FE5}" srcOrd="4" destOrd="0" presId="urn:microsoft.com/office/officeart/2018/2/layout/IconVerticalSolidList"/>
    <dgm:cxn modelId="{C900ABE7-66C2-4AC1-95EF-10BBF496354B}" type="presParOf" srcId="{471CAD64-4E2D-41DD-9C76-F254B2539FE5}" destId="{4DFA53C9-7310-4CC2-B2E3-8D10925D5A17}" srcOrd="0" destOrd="0" presId="urn:microsoft.com/office/officeart/2018/2/layout/IconVerticalSolidList"/>
    <dgm:cxn modelId="{00F1334E-6CC5-47F1-93D8-8AA656E07EBA}" type="presParOf" srcId="{471CAD64-4E2D-41DD-9C76-F254B2539FE5}" destId="{05FFEDEB-3E66-4E19-BF2E-0819B808D243}" srcOrd="1" destOrd="0" presId="urn:microsoft.com/office/officeart/2018/2/layout/IconVerticalSolidList"/>
    <dgm:cxn modelId="{42F03661-252E-441F-90D4-AD1386545DD2}" type="presParOf" srcId="{471CAD64-4E2D-41DD-9C76-F254B2539FE5}" destId="{285322D7-16C4-4DEE-95CA-37D6A2CE4D10}" srcOrd="2" destOrd="0" presId="urn:microsoft.com/office/officeart/2018/2/layout/IconVerticalSolidList"/>
    <dgm:cxn modelId="{A3C40A95-CE5B-42C1-9628-94BDFB48E082}" type="presParOf" srcId="{471CAD64-4E2D-41DD-9C76-F254B2539FE5}" destId="{0C2417F5-382F-4C39-85BB-1FA79FE7E6BA}" srcOrd="3" destOrd="0" presId="urn:microsoft.com/office/officeart/2018/2/layout/IconVerticalSolidList"/>
    <dgm:cxn modelId="{A81D700D-AE9B-4AEF-B15C-000A2F1F48DF}" type="presParOf" srcId="{3857A912-D677-4B1E-872D-C3B776ECCB9C}" destId="{F9A42924-70A9-4F2F-A1F3-5210FC5FDE71}" srcOrd="5" destOrd="0" presId="urn:microsoft.com/office/officeart/2018/2/layout/IconVerticalSolidList"/>
    <dgm:cxn modelId="{A31863B3-D4A9-49B5-859B-C81931D00E9B}" type="presParOf" srcId="{3857A912-D677-4B1E-872D-C3B776ECCB9C}" destId="{00EBAA6B-1997-487C-AF75-C7FA47DC7AF9}" srcOrd="6" destOrd="0" presId="urn:microsoft.com/office/officeart/2018/2/layout/IconVerticalSolidList"/>
    <dgm:cxn modelId="{8413ABAB-2449-426A-959B-686B4CDB2AB8}" type="presParOf" srcId="{00EBAA6B-1997-487C-AF75-C7FA47DC7AF9}" destId="{8DB9B059-7F0B-42A2-8126-92CB52DD8873}" srcOrd="0" destOrd="0" presId="urn:microsoft.com/office/officeart/2018/2/layout/IconVerticalSolidList"/>
    <dgm:cxn modelId="{62ADB036-1423-40CB-907A-6A11590FE29B}" type="presParOf" srcId="{00EBAA6B-1997-487C-AF75-C7FA47DC7AF9}" destId="{40213E64-407A-44FC-B23E-971A82D4138C}" srcOrd="1" destOrd="0" presId="urn:microsoft.com/office/officeart/2018/2/layout/IconVerticalSolidList"/>
    <dgm:cxn modelId="{9674BF14-6872-4895-9C7D-A68580C39AA4}" type="presParOf" srcId="{00EBAA6B-1997-487C-AF75-C7FA47DC7AF9}" destId="{1D8593F1-BEC2-4173-ACF5-79CA8A62A831}" srcOrd="2" destOrd="0" presId="urn:microsoft.com/office/officeart/2018/2/layout/IconVerticalSolidList"/>
    <dgm:cxn modelId="{E49835C1-704B-4831-9E73-3490953F59C1}" type="presParOf" srcId="{00EBAA6B-1997-487C-AF75-C7FA47DC7AF9}" destId="{B0895F4D-DE80-4D54-8000-7F8C8E98BAB3}" srcOrd="3" destOrd="0" presId="urn:microsoft.com/office/officeart/2018/2/layout/IconVerticalSolidList"/>
    <dgm:cxn modelId="{82E25146-03D7-484D-870A-62523E73F878}" type="presParOf" srcId="{3857A912-D677-4B1E-872D-C3B776ECCB9C}" destId="{ED185921-5AE2-47D8-99C9-11236E8D57D9}" srcOrd="7" destOrd="0" presId="urn:microsoft.com/office/officeart/2018/2/layout/IconVerticalSolidList"/>
    <dgm:cxn modelId="{1CBBBE98-1045-4A1A-B98C-4CD795CDE28C}" type="presParOf" srcId="{3857A912-D677-4B1E-872D-C3B776ECCB9C}" destId="{326B69DB-F3C4-4294-916A-D30197AAB158}" srcOrd="8" destOrd="0" presId="urn:microsoft.com/office/officeart/2018/2/layout/IconVerticalSolidList"/>
    <dgm:cxn modelId="{A24A5F17-2CDD-428E-AC5B-9F61DCDF36F5}" type="presParOf" srcId="{326B69DB-F3C4-4294-916A-D30197AAB158}" destId="{610EC7A9-A7F3-46F5-8E6F-6387E5148C03}" srcOrd="0" destOrd="0" presId="urn:microsoft.com/office/officeart/2018/2/layout/IconVerticalSolidList"/>
    <dgm:cxn modelId="{56296E8D-B2B7-4A28-846C-9458ACD33FF3}" type="presParOf" srcId="{326B69DB-F3C4-4294-916A-D30197AAB158}" destId="{49D457D0-9DEA-4A2C-A7F8-6AB726FEAA8E}" srcOrd="1" destOrd="0" presId="urn:microsoft.com/office/officeart/2018/2/layout/IconVerticalSolidList"/>
    <dgm:cxn modelId="{2E643082-C7C2-480B-97CB-E5479D51AD25}" type="presParOf" srcId="{326B69DB-F3C4-4294-916A-D30197AAB158}" destId="{48C15C4F-A201-4E9C-9396-97F8652EBE3D}" srcOrd="2" destOrd="0" presId="urn:microsoft.com/office/officeart/2018/2/layout/IconVerticalSolidList"/>
    <dgm:cxn modelId="{17A5B7C9-ADBC-492E-ACBE-02342E3D01C3}" type="presParOf" srcId="{326B69DB-F3C4-4294-916A-D30197AAB158}" destId="{681A6399-AA82-4D9B-A891-5D921A57DA6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C9F86C-FBD9-49B7-8050-3EF9EE68E76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F3DA4B-1CA7-4798-B50E-DCBF6E440939}">
      <dgm:prSet/>
      <dgm:spPr/>
      <dgm:t>
        <a:bodyPr/>
        <a:lstStyle/>
        <a:p>
          <a:r>
            <a:rPr lang="en-US"/>
            <a:t>Manual provided structure to make concepts accessible</a:t>
          </a:r>
        </a:p>
      </dgm:t>
    </dgm:pt>
    <dgm:pt modelId="{76E59689-8E21-4242-A9BF-084B6C30BC60}" type="parTrans" cxnId="{CFD932DD-6232-4108-83CA-3429A812FAB0}">
      <dgm:prSet/>
      <dgm:spPr/>
      <dgm:t>
        <a:bodyPr/>
        <a:lstStyle/>
        <a:p>
          <a:endParaRPr lang="en-US"/>
        </a:p>
      </dgm:t>
    </dgm:pt>
    <dgm:pt modelId="{E8EB603F-87B7-454A-8CEF-9689F3979B42}" type="sibTrans" cxnId="{CFD932DD-6232-4108-83CA-3429A812FAB0}">
      <dgm:prSet/>
      <dgm:spPr/>
      <dgm:t>
        <a:bodyPr/>
        <a:lstStyle/>
        <a:p>
          <a:endParaRPr lang="en-US"/>
        </a:p>
      </dgm:t>
    </dgm:pt>
    <dgm:pt modelId="{B07D18DC-7B71-48CF-8673-1E3094E417B9}">
      <dgm:prSet/>
      <dgm:spPr/>
      <dgm:t>
        <a:bodyPr/>
        <a:lstStyle/>
        <a:p>
          <a:r>
            <a:rPr lang="en-US"/>
            <a:t>Learning Collaborative as an Intentional Mirror to their work</a:t>
          </a:r>
        </a:p>
      </dgm:t>
    </dgm:pt>
    <dgm:pt modelId="{22B0A21B-1C84-483C-8275-02A3E398EE1E}" type="parTrans" cxnId="{3F2A6904-47CF-49C7-8EBC-CF32830874AC}">
      <dgm:prSet/>
      <dgm:spPr/>
      <dgm:t>
        <a:bodyPr/>
        <a:lstStyle/>
        <a:p>
          <a:endParaRPr lang="en-US"/>
        </a:p>
      </dgm:t>
    </dgm:pt>
    <dgm:pt modelId="{70742BAE-A06B-4F7D-8301-BA6AD0A0CF62}" type="sibTrans" cxnId="{3F2A6904-47CF-49C7-8EBC-CF32830874AC}">
      <dgm:prSet/>
      <dgm:spPr/>
      <dgm:t>
        <a:bodyPr/>
        <a:lstStyle/>
        <a:p>
          <a:endParaRPr lang="en-US"/>
        </a:p>
      </dgm:t>
    </dgm:pt>
    <dgm:pt modelId="{E21CE08D-4806-4614-9778-B99F560A042A}" type="pres">
      <dgm:prSet presAssocID="{52C9F86C-FBD9-49B7-8050-3EF9EE68E769}" presName="linear" presStyleCnt="0">
        <dgm:presLayoutVars>
          <dgm:animLvl val="lvl"/>
          <dgm:resizeHandles val="exact"/>
        </dgm:presLayoutVars>
      </dgm:prSet>
      <dgm:spPr/>
    </dgm:pt>
    <dgm:pt modelId="{6AF36282-D473-4A2B-A87B-8B600167022A}" type="pres">
      <dgm:prSet presAssocID="{DAF3DA4B-1CA7-4798-B50E-DCBF6E440939}" presName="parentText" presStyleLbl="node1" presStyleIdx="0" presStyleCnt="2">
        <dgm:presLayoutVars>
          <dgm:chMax val="0"/>
          <dgm:bulletEnabled val="1"/>
        </dgm:presLayoutVars>
      </dgm:prSet>
      <dgm:spPr/>
    </dgm:pt>
    <dgm:pt modelId="{DF4416AB-3AA9-4E39-AD3B-B91F9BC92D48}" type="pres">
      <dgm:prSet presAssocID="{E8EB603F-87B7-454A-8CEF-9689F3979B42}" presName="spacer" presStyleCnt="0"/>
      <dgm:spPr/>
    </dgm:pt>
    <dgm:pt modelId="{269C2A14-65B9-4643-9138-50A3CC81B2DC}" type="pres">
      <dgm:prSet presAssocID="{B07D18DC-7B71-48CF-8673-1E3094E417B9}" presName="parentText" presStyleLbl="node1" presStyleIdx="1" presStyleCnt="2">
        <dgm:presLayoutVars>
          <dgm:chMax val="0"/>
          <dgm:bulletEnabled val="1"/>
        </dgm:presLayoutVars>
      </dgm:prSet>
      <dgm:spPr/>
    </dgm:pt>
  </dgm:ptLst>
  <dgm:cxnLst>
    <dgm:cxn modelId="{3F2A6904-47CF-49C7-8EBC-CF32830874AC}" srcId="{52C9F86C-FBD9-49B7-8050-3EF9EE68E769}" destId="{B07D18DC-7B71-48CF-8673-1E3094E417B9}" srcOrd="1" destOrd="0" parTransId="{22B0A21B-1C84-483C-8275-02A3E398EE1E}" sibTransId="{70742BAE-A06B-4F7D-8301-BA6AD0A0CF62}"/>
    <dgm:cxn modelId="{A3CA5035-A41D-4958-A96A-10A5BA51D19F}" type="presOf" srcId="{B07D18DC-7B71-48CF-8673-1E3094E417B9}" destId="{269C2A14-65B9-4643-9138-50A3CC81B2DC}" srcOrd="0" destOrd="0" presId="urn:microsoft.com/office/officeart/2005/8/layout/vList2"/>
    <dgm:cxn modelId="{F461EF92-7178-4D0E-8CBF-C8A9B8496071}" type="presOf" srcId="{DAF3DA4B-1CA7-4798-B50E-DCBF6E440939}" destId="{6AF36282-D473-4A2B-A87B-8B600167022A}" srcOrd="0" destOrd="0" presId="urn:microsoft.com/office/officeart/2005/8/layout/vList2"/>
    <dgm:cxn modelId="{CFD932DD-6232-4108-83CA-3429A812FAB0}" srcId="{52C9F86C-FBD9-49B7-8050-3EF9EE68E769}" destId="{DAF3DA4B-1CA7-4798-B50E-DCBF6E440939}" srcOrd="0" destOrd="0" parTransId="{76E59689-8E21-4242-A9BF-084B6C30BC60}" sibTransId="{E8EB603F-87B7-454A-8CEF-9689F3979B42}"/>
    <dgm:cxn modelId="{FFCC81F4-A209-438C-8221-1ED467D527BA}" type="presOf" srcId="{52C9F86C-FBD9-49B7-8050-3EF9EE68E769}" destId="{E21CE08D-4806-4614-9778-B99F560A042A}" srcOrd="0" destOrd="0" presId="urn:microsoft.com/office/officeart/2005/8/layout/vList2"/>
    <dgm:cxn modelId="{53639663-03B0-45B8-A2AD-EEAAAE587CF5}" type="presParOf" srcId="{E21CE08D-4806-4614-9778-B99F560A042A}" destId="{6AF36282-D473-4A2B-A87B-8B600167022A}" srcOrd="0" destOrd="0" presId="urn:microsoft.com/office/officeart/2005/8/layout/vList2"/>
    <dgm:cxn modelId="{495346E9-8E55-4ED2-8368-0C954B0C342F}" type="presParOf" srcId="{E21CE08D-4806-4614-9778-B99F560A042A}" destId="{DF4416AB-3AA9-4E39-AD3B-B91F9BC92D48}" srcOrd="1" destOrd="0" presId="urn:microsoft.com/office/officeart/2005/8/layout/vList2"/>
    <dgm:cxn modelId="{29335420-9BE7-4ACF-A414-1CC002B2442D}" type="presParOf" srcId="{E21CE08D-4806-4614-9778-B99F560A042A}" destId="{269C2A14-65B9-4643-9138-50A3CC81B2D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CEF0-52C6-4844-846A-3F3EE912C34D}">
      <dsp:nvSpPr>
        <dsp:cNvPr id="0" name=""/>
        <dsp:cNvSpPr/>
      </dsp:nvSpPr>
      <dsp:spPr>
        <a:xfrm>
          <a:off x="0" y="0"/>
          <a:ext cx="9625383" cy="794503"/>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US" sz="2000" kern="1200"/>
            <a:t>Who is here today ?​</a:t>
          </a:r>
        </a:p>
      </dsp:txBody>
      <dsp:txXfrm>
        <a:off x="38784" y="38784"/>
        <a:ext cx="9547815" cy="716935"/>
      </dsp:txXfrm>
    </dsp:sp>
    <dsp:sp modelId="{6FBC7AE2-5CEC-4DB9-BEAC-DB8818F6757E}">
      <dsp:nvSpPr>
        <dsp:cNvPr id="0" name=""/>
        <dsp:cNvSpPr/>
      </dsp:nvSpPr>
      <dsp:spPr>
        <a:xfrm>
          <a:off x="0" y="800541"/>
          <a:ext cx="9625383"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60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If you feel comfortable, please share at your tables/rows​</a:t>
          </a:r>
          <a:endParaRPr lang="en-US" sz="1800" kern="1200" dirty="0"/>
        </a:p>
        <a:p>
          <a:pPr marL="342900" lvl="2" indent="-171450" algn="l" defTabSz="800100">
            <a:lnSpc>
              <a:spcPct val="90000"/>
            </a:lnSpc>
            <a:spcBef>
              <a:spcPct val="0"/>
            </a:spcBef>
            <a:spcAft>
              <a:spcPct val="20000"/>
            </a:spcAft>
            <a:buChar char="•"/>
          </a:pPr>
          <a:r>
            <a:rPr lang="en-US" sz="1800" kern="1200"/>
            <a:t>Name​</a:t>
          </a:r>
          <a:endParaRPr lang="en-US" sz="1800" kern="1200" dirty="0"/>
        </a:p>
        <a:p>
          <a:pPr marL="342900" lvl="2" indent="-171450" algn="l" defTabSz="800100">
            <a:lnSpc>
              <a:spcPct val="90000"/>
            </a:lnSpc>
            <a:spcBef>
              <a:spcPct val="0"/>
            </a:spcBef>
            <a:spcAft>
              <a:spcPct val="20000"/>
            </a:spcAft>
            <a:buChar char="•"/>
          </a:pPr>
          <a:r>
            <a:rPr lang="en-US" sz="1800" kern="1200"/>
            <a:t>Employer name, location​</a:t>
          </a:r>
          <a:endParaRPr lang="en-US" sz="1800" kern="1200" dirty="0"/>
        </a:p>
        <a:p>
          <a:pPr marL="342900" lvl="2" indent="-171450" algn="l" defTabSz="800100">
            <a:lnSpc>
              <a:spcPct val="90000"/>
            </a:lnSpc>
            <a:spcBef>
              <a:spcPct val="0"/>
            </a:spcBef>
            <a:spcAft>
              <a:spcPct val="20000"/>
            </a:spcAft>
            <a:buChar char="•"/>
          </a:pPr>
          <a:r>
            <a:rPr lang="en-US" sz="1800" kern="1200"/>
            <a:t>Are you currently implementing ACEs in your program? If so, what model are you using to support this process?​</a:t>
          </a:r>
          <a:endParaRPr lang="en-US" sz="1800" kern="1200" dirty="0"/>
        </a:p>
        <a:p>
          <a:pPr marL="342900" lvl="2" indent="-171450" algn="l" defTabSz="800100">
            <a:lnSpc>
              <a:spcPct val="90000"/>
            </a:lnSpc>
            <a:spcBef>
              <a:spcPct val="0"/>
            </a:spcBef>
            <a:spcAft>
              <a:spcPct val="20000"/>
            </a:spcAft>
            <a:buChar char="•"/>
          </a:pPr>
          <a:r>
            <a:rPr lang="en-US" sz="1800" kern="1200"/>
            <a:t>Any particular hope from the presentation today?​</a:t>
          </a:r>
          <a:endParaRPr lang="en-US" sz="1800" kern="1200" dirty="0"/>
        </a:p>
      </dsp:txBody>
      <dsp:txXfrm>
        <a:off x="0" y="800541"/>
        <a:ext cx="9625383" cy="1821600"/>
      </dsp:txXfrm>
    </dsp:sp>
    <dsp:sp modelId="{BF34624D-9A0F-4728-96D5-51FC56D6DAD7}">
      <dsp:nvSpPr>
        <dsp:cNvPr id="0" name=""/>
        <dsp:cNvSpPr/>
      </dsp:nvSpPr>
      <dsp:spPr>
        <a:xfrm>
          <a:off x="0" y="2622141"/>
          <a:ext cx="9625383" cy="794503"/>
        </a:xfrm>
        <a:prstGeom prst="round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US" sz="2000" kern="1200"/>
            <a:t>Can we have a few people share what you hope to gain from this presentation today?</a:t>
          </a:r>
        </a:p>
      </dsp:txBody>
      <dsp:txXfrm>
        <a:off x="38784" y="2660925"/>
        <a:ext cx="9547815"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3D6D3-A107-4189-95B3-E7B68D69D232}">
      <dsp:nvSpPr>
        <dsp:cNvPr id="0" name=""/>
        <dsp:cNvSpPr/>
      </dsp:nvSpPr>
      <dsp:spPr>
        <a:xfrm>
          <a:off x="0" y="2177"/>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B6F36-9F78-4283-9C36-4DDBF390B70F}">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55842A-8031-4BC1-A097-47AF1A7A8558}">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100000"/>
            </a:lnSpc>
            <a:spcBef>
              <a:spcPct val="0"/>
            </a:spcBef>
            <a:spcAft>
              <a:spcPct val="35000"/>
            </a:spcAft>
            <a:buNone/>
          </a:pPr>
          <a:r>
            <a:rPr lang="en-US" sz="2200" b="0" i="0" kern="1200"/>
            <a:t>Learn about NEAR Science and the NEAR@Home Toolkit</a:t>
          </a:r>
          <a:endParaRPr lang="en-US" sz="2200" kern="1200"/>
        </a:p>
      </dsp:txBody>
      <dsp:txXfrm>
        <a:off x="1274714" y="2177"/>
        <a:ext cx="5116560" cy="1103648"/>
      </dsp:txXfrm>
    </dsp:sp>
    <dsp:sp modelId="{DA0D8FC1-B904-407D-ACF9-F9A2B1C3C2F3}">
      <dsp:nvSpPr>
        <dsp:cNvPr id="0" name=""/>
        <dsp:cNvSpPr/>
      </dsp:nvSpPr>
      <dsp:spPr>
        <a:xfrm>
          <a:off x="0" y="1381738"/>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962CB-012F-414D-BAFC-CBA5DC0B9A4C}">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8EB683-A0AA-42ED-8BCF-2026F38AB543}">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100000"/>
            </a:lnSpc>
            <a:spcBef>
              <a:spcPct val="0"/>
            </a:spcBef>
            <a:spcAft>
              <a:spcPct val="35000"/>
            </a:spcAft>
            <a:buNone/>
          </a:pPr>
          <a:r>
            <a:rPr lang="en-US" sz="2200" b="0" i="0" kern="1200"/>
            <a:t>Reach Dane's Learning Collaborative Model </a:t>
          </a:r>
          <a:endParaRPr lang="en-US" sz="2200" kern="1200"/>
        </a:p>
      </dsp:txBody>
      <dsp:txXfrm>
        <a:off x="1274714" y="1381738"/>
        <a:ext cx="5116560" cy="1103648"/>
      </dsp:txXfrm>
    </dsp:sp>
    <dsp:sp modelId="{14513CD0-FFB3-4C53-B1D7-461275355FB0}">
      <dsp:nvSpPr>
        <dsp:cNvPr id="0" name=""/>
        <dsp:cNvSpPr/>
      </dsp:nvSpPr>
      <dsp:spPr>
        <a:xfrm>
          <a:off x="0" y="2761299"/>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30F92-F3C4-4D1A-8ED2-E6E5FA95C80B}">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A296A2-2B8F-4FC6-9479-A9383EC1B273}">
      <dsp:nvSpPr>
        <dsp:cNvPr id="0" name=""/>
        <dsp:cNvSpPr/>
      </dsp:nvSpPr>
      <dsp:spPr>
        <a:xfrm>
          <a:off x="1274714" y="2761299"/>
          <a:ext cx="2876073"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100000"/>
            </a:lnSpc>
            <a:spcBef>
              <a:spcPct val="0"/>
            </a:spcBef>
            <a:spcAft>
              <a:spcPct val="35000"/>
            </a:spcAft>
            <a:buNone/>
          </a:pPr>
          <a:r>
            <a:rPr lang="en-US" sz="2200" b="0" i="0" kern="1200"/>
            <a:t>Applying Theory to Practice</a:t>
          </a:r>
          <a:endParaRPr lang="en-US" sz="2200" kern="1200"/>
        </a:p>
      </dsp:txBody>
      <dsp:txXfrm>
        <a:off x="1274714" y="2761299"/>
        <a:ext cx="2876073" cy="1103648"/>
      </dsp:txXfrm>
    </dsp:sp>
    <dsp:sp modelId="{A1EF23A9-FF39-4689-BC56-400168C151BF}">
      <dsp:nvSpPr>
        <dsp:cNvPr id="0" name=""/>
        <dsp:cNvSpPr/>
      </dsp:nvSpPr>
      <dsp:spPr>
        <a:xfrm>
          <a:off x="4150788" y="2761299"/>
          <a:ext cx="2240486"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755650">
            <a:lnSpc>
              <a:spcPct val="100000"/>
            </a:lnSpc>
            <a:spcBef>
              <a:spcPct val="0"/>
            </a:spcBef>
            <a:spcAft>
              <a:spcPct val="35000"/>
            </a:spcAft>
            <a:buNone/>
          </a:pPr>
          <a:r>
            <a:rPr lang="en-US" sz="1700" b="0" i="0" kern="1200"/>
            <a:t>Supervisor Journey</a:t>
          </a:r>
          <a:endParaRPr lang="en-US" sz="1700" kern="1200"/>
        </a:p>
        <a:p>
          <a:pPr marL="0" lvl="0" indent="0" algn="l" defTabSz="755650">
            <a:lnSpc>
              <a:spcPct val="100000"/>
            </a:lnSpc>
            <a:spcBef>
              <a:spcPct val="0"/>
            </a:spcBef>
            <a:spcAft>
              <a:spcPct val="35000"/>
            </a:spcAft>
            <a:buNone/>
          </a:pPr>
          <a:r>
            <a:rPr lang="en-US" sz="1700" b="0" i="0" kern="1200"/>
            <a:t>Team Journey</a:t>
          </a:r>
          <a:endParaRPr lang="en-US" sz="1700" kern="1200"/>
        </a:p>
      </dsp:txBody>
      <dsp:txXfrm>
        <a:off x="4150788" y="2761299"/>
        <a:ext cx="2240486" cy="1103648"/>
      </dsp:txXfrm>
    </dsp:sp>
    <dsp:sp modelId="{051B72E9-2AF5-4D6A-B920-9838A114F4A2}">
      <dsp:nvSpPr>
        <dsp:cNvPr id="0" name=""/>
        <dsp:cNvSpPr/>
      </dsp:nvSpPr>
      <dsp:spPr>
        <a:xfrm>
          <a:off x="0" y="4140860"/>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A14EC-E466-4CFE-97A3-7703580C921C}">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6A0CFD-A8EF-4488-B7CC-2FE0AFAC9843}">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100000"/>
            </a:lnSpc>
            <a:spcBef>
              <a:spcPct val="0"/>
            </a:spcBef>
            <a:spcAft>
              <a:spcPct val="35000"/>
            </a:spcAft>
            <a:buNone/>
          </a:pPr>
          <a:r>
            <a:rPr lang="en-US" sz="2200" b="0" i="0" kern="1200"/>
            <a:t>Implications for the Field</a:t>
          </a:r>
          <a:endParaRPr lang="en-US" sz="2200" kern="1200"/>
        </a:p>
      </dsp:txBody>
      <dsp:txXfrm>
        <a:off x="1274714" y="4140860"/>
        <a:ext cx="5116560" cy="1103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F5AB4-F9DC-48C9-9F6F-8490FB277882}">
      <dsp:nvSpPr>
        <dsp:cNvPr id="0" name=""/>
        <dsp:cNvSpPr/>
      </dsp:nvSpPr>
      <dsp:spPr>
        <a:xfrm>
          <a:off x="0" y="4098"/>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8191B-D50F-4193-8D93-5A003C51DE38}">
      <dsp:nvSpPr>
        <dsp:cNvPr id="0" name=""/>
        <dsp:cNvSpPr/>
      </dsp:nvSpPr>
      <dsp:spPr>
        <a:xfrm>
          <a:off x="264107" y="200542"/>
          <a:ext cx="480194" cy="480194"/>
        </a:xfrm>
        <a:prstGeom prst="rect">
          <a:avLst/>
        </a:prstGeom>
        <a:solidFill>
          <a:schemeClr val="accent5">
            <a:hueOff val="0"/>
            <a:satOff val="0"/>
            <a:lumOff val="0"/>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AD8F6-4E84-46D9-A5AB-B5AB0680323B}">
      <dsp:nvSpPr>
        <dsp:cNvPr id="0" name=""/>
        <dsp:cNvSpPr/>
      </dsp:nvSpPr>
      <dsp:spPr>
        <a:xfrm>
          <a:off x="1008409" y="4098"/>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b="0" i="0" kern="1200">
              <a:latin typeface="Century Gothic" panose="020B0502020202020204"/>
            </a:rPr>
            <a:t>Social Justice Perspective</a:t>
          </a:r>
          <a:r>
            <a:rPr lang="en-US" sz="1400" b="0" i="0" u="none" strike="noStrike" kern="1200" cap="none" baseline="0" noProof="0">
              <a:solidFill>
                <a:srgbClr val="010000"/>
              </a:solidFill>
              <a:latin typeface="Century Gothic"/>
            </a:rPr>
            <a:t>: </a:t>
          </a:r>
          <a:r>
            <a:rPr lang="en-US" sz="1400" b="0" i="0" u="none" strike="noStrike" kern="1200" cap="none" baseline="0" noProof="0">
              <a:latin typeface="Century Gothic"/>
            </a:rPr>
            <a:t>Parents have the Right to Know the Most Powerful Determinant of their Children's Future Health</a:t>
          </a:r>
          <a:endParaRPr lang="en-US" sz="1400" b="0" i="0" kern="1200">
            <a:latin typeface="Century Gothic" panose="020B0502020202020204"/>
          </a:endParaRPr>
        </a:p>
      </dsp:txBody>
      <dsp:txXfrm>
        <a:off x="1008409" y="4098"/>
        <a:ext cx="5382865" cy="873081"/>
      </dsp:txXfrm>
    </dsp:sp>
    <dsp:sp modelId="{6609F530-2BA2-4F26-A04B-F00A180DDA12}">
      <dsp:nvSpPr>
        <dsp:cNvPr id="0" name=""/>
        <dsp:cNvSpPr/>
      </dsp:nvSpPr>
      <dsp:spPr>
        <a:xfrm>
          <a:off x="0" y="1095450"/>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B9D3EC-9886-46E9-A215-6461B561D504}">
      <dsp:nvSpPr>
        <dsp:cNvPr id="0" name=""/>
        <dsp:cNvSpPr/>
      </dsp:nvSpPr>
      <dsp:spPr>
        <a:xfrm>
          <a:off x="264107" y="1291894"/>
          <a:ext cx="480194" cy="480194"/>
        </a:xfrm>
        <a:prstGeom prst="rect">
          <a:avLst/>
        </a:prstGeom>
        <a:solidFill>
          <a:schemeClr val="accent5">
            <a:hueOff val="609606"/>
            <a:satOff val="-4861"/>
            <a:lumOff val="-3676"/>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1083A-280F-40A6-B8BF-C6AD092D2454}">
      <dsp:nvSpPr>
        <dsp:cNvPr id="0" name=""/>
        <dsp:cNvSpPr/>
      </dsp:nvSpPr>
      <dsp:spPr>
        <a:xfrm>
          <a:off x="1008409" y="1095450"/>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b="0" i="0" kern="1200">
              <a:latin typeface="Century Gothic" panose="020B0502020202020204"/>
            </a:rPr>
            <a:t>ACEs are Attachment Trauma</a:t>
          </a:r>
        </a:p>
      </dsp:txBody>
      <dsp:txXfrm>
        <a:off x="1008409" y="1095450"/>
        <a:ext cx="5382865" cy="873081"/>
      </dsp:txXfrm>
    </dsp:sp>
    <dsp:sp modelId="{F3081ECB-BEB3-4023-B9B6-D9E3D8D4D0D0}">
      <dsp:nvSpPr>
        <dsp:cNvPr id="0" name=""/>
        <dsp:cNvSpPr/>
      </dsp:nvSpPr>
      <dsp:spPr>
        <a:xfrm>
          <a:off x="0" y="2186802"/>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8B3BD-FA1A-41F3-BBAF-A15C71C54FB2}">
      <dsp:nvSpPr>
        <dsp:cNvPr id="0" name=""/>
        <dsp:cNvSpPr/>
      </dsp:nvSpPr>
      <dsp:spPr>
        <a:xfrm>
          <a:off x="264107" y="2383246"/>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3FEEC0-DD12-4D4B-8C80-65813254C4B7}">
      <dsp:nvSpPr>
        <dsp:cNvPr id="0" name=""/>
        <dsp:cNvSpPr/>
      </dsp:nvSpPr>
      <dsp:spPr>
        <a:xfrm>
          <a:off x="1008409" y="2186802"/>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b="0" i="0" kern="1200"/>
            <a:t>Use of Reflective Supervision</a:t>
          </a:r>
          <a:endParaRPr lang="en-US" sz="1400" kern="1200"/>
        </a:p>
      </dsp:txBody>
      <dsp:txXfrm>
        <a:off x="1008409" y="2186802"/>
        <a:ext cx="5382865" cy="873081"/>
      </dsp:txXfrm>
    </dsp:sp>
    <dsp:sp modelId="{82A5F151-69EF-4943-89E6-F6974B266F8B}">
      <dsp:nvSpPr>
        <dsp:cNvPr id="0" name=""/>
        <dsp:cNvSpPr/>
      </dsp:nvSpPr>
      <dsp:spPr>
        <a:xfrm>
          <a:off x="0" y="3278154"/>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9020C-B9C6-445D-B336-07479DE98981}">
      <dsp:nvSpPr>
        <dsp:cNvPr id="0" name=""/>
        <dsp:cNvSpPr/>
      </dsp:nvSpPr>
      <dsp:spPr>
        <a:xfrm>
          <a:off x="264107" y="3474597"/>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F43D79-AC00-4DB7-A805-071B1D84E99C}">
      <dsp:nvSpPr>
        <dsp:cNvPr id="0" name=""/>
        <dsp:cNvSpPr/>
      </dsp:nvSpPr>
      <dsp:spPr>
        <a:xfrm>
          <a:off x="1008409" y="3278154"/>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b="0" i="0" kern="1200"/>
            <a:t>Trauma Sensitive and Trauma Informed Approach</a:t>
          </a:r>
          <a:endParaRPr lang="en-US" sz="1400" kern="1200"/>
        </a:p>
      </dsp:txBody>
      <dsp:txXfrm>
        <a:off x="1008409" y="3278154"/>
        <a:ext cx="5382865" cy="873081"/>
      </dsp:txXfrm>
    </dsp:sp>
    <dsp:sp modelId="{880179EA-1C99-4CE4-BBCE-7BAC62478388}">
      <dsp:nvSpPr>
        <dsp:cNvPr id="0" name=""/>
        <dsp:cNvSpPr/>
      </dsp:nvSpPr>
      <dsp:spPr>
        <a:xfrm>
          <a:off x="0" y="4369506"/>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B7DB8-5F36-439B-94B0-0FC8184EA709}">
      <dsp:nvSpPr>
        <dsp:cNvPr id="0" name=""/>
        <dsp:cNvSpPr/>
      </dsp:nvSpPr>
      <dsp:spPr>
        <a:xfrm>
          <a:off x="264107" y="4565949"/>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B4A52F-78EA-47BB-B373-C0512105D65B}">
      <dsp:nvSpPr>
        <dsp:cNvPr id="0" name=""/>
        <dsp:cNvSpPr/>
      </dsp:nvSpPr>
      <dsp:spPr>
        <a:xfrm>
          <a:off x="1008409" y="4369506"/>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b="0" i="0" kern="1200"/>
            <a:t>Being With our Own ACEs</a:t>
          </a:r>
          <a:endParaRPr lang="en-US" sz="1400" kern="1200"/>
        </a:p>
      </dsp:txBody>
      <dsp:txXfrm>
        <a:off x="1008409" y="4369506"/>
        <a:ext cx="5382865" cy="873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00CDC-F3D5-4C95-BC59-D3A152302841}">
      <dsp:nvSpPr>
        <dsp:cNvPr id="0" name=""/>
        <dsp:cNvSpPr/>
      </dsp:nvSpPr>
      <dsp:spPr>
        <a:xfrm>
          <a:off x="2091452" y="2480"/>
          <a:ext cx="4898229" cy="346181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F866A5D-0A35-447E-91B1-AEEB18F76FE8}">
      <dsp:nvSpPr>
        <dsp:cNvPr id="0" name=""/>
        <dsp:cNvSpPr/>
      </dsp:nvSpPr>
      <dsp:spPr>
        <a:xfrm>
          <a:off x="2635700" y="519516"/>
          <a:ext cx="4898229" cy="346181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“It is true, if I see something unsafe for your baby or if you share with me something unsafe that is happening to your baby that I am a mandated reporter. I am wondering if you have any questions about this…so that we both understand how this works. I want you to feel safe and know that I am not here to judge you or get you into trouble.” pg. 36</a:t>
          </a:r>
          <a:endParaRPr lang="en-US" sz="2000" kern="1200" dirty="0"/>
        </a:p>
      </dsp:txBody>
      <dsp:txXfrm>
        <a:off x="2737093" y="620909"/>
        <a:ext cx="4695443" cy="32590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6A462-3CED-45B7-860A-6524BD1B29BF}">
      <dsp:nvSpPr>
        <dsp:cNvPr id="0" name=""/>
        <dsp:cNvSpPr/>
      </dsp:nvSpPr>
      <dsp:spPr>
        <a:xfrm>
          <a:off x="0" y="4098"/>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5C772-0A26-49E0-980E-5D0C29A8F31E}">
      <dsp:nvSpPr>
        <dsp:cNvPr id="0" name=""/>
        <dsp:cNvSpPr/>
      </dsp:nvSpPr>
      <dsp:spPr>
        <a:xfrm>
          <a:off x="264107" y="200542"/>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3E40A9-83FD-4CF8-A418-F68643E47621}">
      <dsp:nvSpPr>
        <dsp:cNvPr id="0" name=""/>
        <dsp:cNvSpPr/>
      </dsp:nvSpPr>
      <dsp:spPr>
        <a:xfrm>
          <a:off x="1008409" y="4098"/>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100000"/>
            </a:lnSpc>
            <a:spcBef>
              <a:spcPct val="0"/>
            </a:spcBef>
            <a:spcAft>
              <a:spcPct val="35000"/>
            </a:spcAft>
            <a:buNone/>
          </a:pPr>
          <a:r>
            <a:rPr lang="en-US" sz="1900" b="0" i="0" kern="1200"/>
            <a:t>STEERING TEAM</a:t>
          </a:r>
          <a:endParaRPr lang="en-US" sz="1900" kern="1200"/>
        </a:p>
      </dsp:txBody>
      <dsp:txXfrm>
        <a:off x="1008409" y="4098"/>
        <a:ext cx="5382865" cy="873081"/>
      </dsp:txXfrm>
    </dsp:sp>
    <dsp:sp modelId="{41FA79B7-84BD-4A39-8141-D7453E61CE53}">
      <dsp:nvSpPr>
        <dsp:cNvPr id="0" name=""/>
        <dsp:cNvSpPr/>
      </dsp:nvSpPr>
      <dsp:spPr>
        <a:xfrm>
          <a:off x="0" y="1095450"/>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884F7-E165-4C77-B5CF-A8398FFF36E3}">
      <dsp:nvSpPr>
        <dsp:cNvPr id="0" name=""/>
        <dsp:cNvSpPr/>
      </dsp:nvSpPr>
      <dsp:spPr>
        <a:xfrm>
          <a:off x="264107" y="1291894"/>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2F4FA4-144B-4123-B720-657E3FAC7C26}">
      <dsp:nvSpPr>
        <dsp:cNvPr id="0" name=""/>
        <dsp:cNvSpPr/>
      </dsp:nvSpPr>
      <dsp:spPr>
        <a:xfrm>
          <a:off x="1008409" y="1095450"/>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100000"/>
            </a:lnSpc>
            <a:spcBef>
              <a:spcPct val="0"/>
            </a:spcBef>
            <a:spcAft>
              <a:spcPct val="35000"/>
            </a:spcAft>
            <a:buNone/>
          </a:pPr>
          <a:r>
            <a:rPr lang="en-US" sz="1900" b="0" i="0" kern="1200"/>
            <a:t>IDENTIFYING CHAMPIONS</a:t>
          </a:r>
          <a:endParaRPr lang="en-US" sz="1900" kern="1200"/>
        </a:p>
      </dsp:txBody>
      <dsp:txXfrm>
        <a:off x="1008409" y="1095450"/>
        <a:ext cx="5382865" cy="873081"/>
      </dsp:txXfrm>
    </dsp:sp>
    <dsp:sp modelId="{4DFA53C9-7310-4CC2-B2E3-8D10925D5A17}">
      <dsp:nvSpPr>
        <dsp:cNvPr id="0" name=""/>
        <dsp:cNvSpPr/>
      </dsp:nvSpPr>
      <dsp:spPr>
        <a:xfrm>
          <a:off x="0" y="2186802"/>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FEDEB-3E66-4E19-BF2E-0819B808D243}">
      <dsp:nvSpPr>
        <dsp:cNvPr id="0" name=""/>
        <dsp:cNvSpPr/>
      </dsp:nvSpPr>
      <dsp:spPr>
        <a:xfrm>
          <a:off x="264107" y="2383246"/>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2417F5-382F-4C39-85BB-1FA79FE7E6BA}">
      <dsp:nvSpPr>
        <dsp:cNvPr id="0" name=""/>
        <dsp:cNvSpPr/>
      </dsp:nvSpPr>
      <dsp:spPr>
        <a:xfrm>
          <a:off x="1008409" y="2186802"/>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100000"/>
            </a:lnSpc>
            <a:spcBef>
              <a:spcPct val="0"/>
            </a:spcBef>
            <a:spcAft>
              <a:spcPct val="35000"/>
            </a:spcAft>
            <a:buNone/>
          </a:pPr>
          <a:r>
            <a:rPr lang="en-US" sz="1900" b="0" i="0" kern="1200"/>
            <a:t>COLLABORATIVE LEADERSHIP</a:t>
          </a:r>
          <a:endParaRPr lang="en-US" sz="1900" kern="1200"/>
        </a:p>
      </dsp:txBody>
      <dsp:txXfrm>
        <a:off x="1008409" y="2186802"/>
        <a:ext cx="5382865" cy="873081"/>
      </dsp:txXfrm>
    </dsp:sp>
    <dsp:sp modelId="{8DB9B059-7F0B-42A2-8126-92CB52DD8873}">
      <dsp:nvSpPr>
        <dsp:cNvPr id="0" name=""/>
        <dsp:cNvSpPr/>
      </dsp:nvSpPr>
      <dsp:spPr>
        <a:xfrm>
          <a:off x="0" y="3278154"/>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13E64-407A-44FC-B23E-971A82D4138C}">
      <dsp:nvSpPr>
        <dsp:cNvPr id="0" name=""/>
        <dsp:cNvSpPr/>
      </dsp:nvSpPr>
      <dsp:spPr>
        <a:xfrm>
          <a:off x="264107" y="3474597"/>
          <a:ext cx="480194" cy="480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895F4D-DE80-4D54-8000-7F8C8E98BAB3}">
      <dsp:nvSpPr>
        <dsp:cNvPr id="0" name=""/>
        <dsp:cNvSpPr/>
      </dsp:nvSpPr>
      <dsp:spPr>
        <a:xfrm>
          <a:off x="1008409" y="3278154"/>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100000"/>
            </a:lnSpc>
            <a:spcBef>
              <a:spcPct val="0"/>
            </a:spcBef>
            <a:spcAft>
              <a:spcPct val="35000"/>
            </a:spcAft>
            <a:buNone/>
          </a:pPr>
          <a:r>
            <a:rPr lang="en-US" sz="1900" b="0" i="0" kern="1200"/>
            <a:t>REFLECTIVE PRACTICE</a:t>
          </a:r>
          <a:endParaRPr lang="en-US" sz="1900" kern="1200"/>
        </a:p>
      </dsp:txBody>
      <dsp:txXfrm>
        <a:off x="1008409" y="3278154"/>
        <a:ext cx="5382865" cy="873081"/>
      </dsp:txXfrm>
    </dsp:sp>
    <dsp:sp modelId="{610EC7A9-A7F3-46F5-8E6F-6387E5148C03}">
      <dsp:nvSpPr>
        <dsp:cNvPr id="0" name=""/>
        <dsp:cNvSpPr/>
      </dsp:nvSpPr>
      <dsp:spPr>
        <a:xfrm>
          <a:off x="0" y="4369506"/>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457D0-9DEA-4A2C-A7F8-6AB726FEAA8E}">
      <dsp:nvSpPr>
        <dsp:cNvPr id="0" name=""/>
        <dsp:cNvSpPr/>
      </dsp:nvSpPr>
      <dsp:spPr>
        <a:xfrm>
          <a:off x="264107" y="4565949"/>
          <a:ext cx="480194" cy="480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1A6399-AA82-4D9B-A891-5D921A57DA60}">
      <dsp:nvSpPr>
        <dsp:cNvPr id="0" name=""/>
        <dsp:cNvSpPr/>
      </dsp:nvSpPr>
      <dsp:spPr>
        <a:xfrm>
          <a:off x="1008409" y="4369506"/>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100000"/>
            </a:lnSpc>
            <a:spcBef>
              <a:spcPct val="0"/>
            </a:spcBef>
            <a:spcAft>
              <a:spcPct val="35000"/>
            </a:spcAft>
            <a:buNone/>
          </a:pPr>
          <a:r>
            <a:rPr lang="en-US" sz="1900" b="0" i="0" kern="1200"/>
            <a:t>PARALLEL PROCESS</a:t>
          </a:r>
          <a:endParaRPr lang="en-US" sz="1900" kern="1200"/>
        </a:p>
      </dsp:txBody>
      <dsp:txXfrm>
        <a:off x="1008409" y="4369506"/>
        <a:ext cx="5382865" cy="8730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36282-D473-4A2B-A87B-8B600167022A}">
      <dsp:nvSpPr>
        <dsp:cNvPr id="0" name=""/>
        <dsp:cNvSpPr/>
      </dsp:nvSpPr>
      <dsp:spPr>
        <a:xfrm>
          <a:off x="0" y="261743"/>
          <a:ext cx="6391275" cy="23025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Manual provided structure to make concepts accessible</a:t>
          </a:r>
        </a:p>
      </dsp:txBody>
      <dsp:txXfrm>
        <a:off x="112402" y="374145"/>
        <a:ext cx="6166471" cy="2077756"/>
      </dsp:txXfrm>
    </dsp:sp>
    <dsp:sp modelId="{269C2A14-65B9-4643-9138-50A3CC81B2DC}">
      <dsp:nvSpPr>
        <dsp:cNvPr id="0" name=""/>
        <dsp:cNvSpPr/>
      </dsp:nvSpPr>
      <dsp:spPr>
        <a:xfrm>
          <a:off x="0" y="2682383"/>
          <a:ext cx="6391275" cy="23025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Learning Collaborative as an Intentional Mirror to their work</a:t>
          </a:r>
        </a:p>
      </dsp:txBody>
      <dsp:txXfrm>
        <a:off x="112402" y="2794785"/>
        <a:ext cx="6166471" cy="20777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FB0424EA-54DE-447B-A341-828D7B81C196}" type="datetimeFigureOut">
              <a:rPr lang="en-US"/>
              <a:t>10/10/2019</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78BE4304-3E4C-4AC8-904B-3E02599722C9}" type="slidenum">
              <a:rPr lang="en-US"/>
              <a:t>‹#›</a:t>
            </a:fld>
            <a:endParaRPr lang="en-US"/>
          </a:p>
        </p:txBody>
      </p:sp>
    </p:spTree>
    <p:extLst>
      <p:ext uri="{BB962C8B-B14F-4D97-AF65-F5344CB8AC3E}">
        <p14:creationId xmlns:p14="http://schemas.microsoft.com/office/powerpoint/2010/main" val="400686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blissfulkids.com/mindful-feet-a-body-scan-for-childr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1</a:t>
            </a:fld>
            <a:endParaRPr lang="en-US"/>
          </a:p>
        </p:txBody>
      </p:sp>
    </p:spTree>
    <p:extLst>
      <p:ext uri="{BB962C8B-B14F-4D97-AF65-F5344CB8AC3E}">
        <p14:creationId xmlns:p14="http://schemas.microsoft.com/office/powerpoint/2010/main" val="316336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a:defRPr/>
            </a:pPr>
            <a:r>
              <a:rPr lang="en-US" b="0" i="0" dirty="0"/>
              <a:t>Let’s take a minute to talk about this, as it may be appropriate to remind families about this in the “Asking” phase. You can read more about the suggested ways to keep clients’ information confidential on page 27. We may revisit this again later in this presentation, but this was a place were folks were a bit worried. One thing we talked about was that this conversation is about the adult’s childhood experiences and we are working on how to frame this from a parenting standpoint. However, concerns may surface regarding their own children. It is imperative to be transparent. </a:t>
            </a:r>
            <a:endParaRPr lang="en-US" dirty="0"/>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10</a:t>
            </a:fld>
            <a:endParaRPr lang="en-US"/>
          </a:p>
        </p:txBody>
      </p:sp>
    </p:spTree>
    <p:extLst>
      <p:ext uri="{BB962C8B-B14F-4D97-AF65-F5344CB8AC3E}">
        <p14:creationId xmlns:p14="http://schemas.microsoft.com/office/powerpoint/2010/main" val="39685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t>Rebecca</a:t>
            </a:r>
          </a:p>
          <a:p>
            <a:r>
              <a:rPr lang="en-US">
                <a:cs typeface="Calibri"/>
              </a:rPr>
              <a:t>After asking how have these experiences affected you- listening is the critical intervention! Client opp for a change moment is based on HV ability to be calm, paced, and open in this moment. For the client to truly feel heard and seen, we must stay self regulated and avoid imposing our own interpretations onto the client. </a:t>
            </a:r>
          </a:p>
          <a:p>
            <a:endParaRPr lang="en-US">
              <a:cs typeface="Calibri"/>
            </a:endParaRPr>
          </a:p>
          <a:p>
            <a:r>
              <a:rPr lang="en-US">
                <a:cs typeface="Calibri"/>
              </a:rPr>
              <a:t>We have learned from hv that parents do not go into crisis when they learn their ace score. Some might be sad and teary but most often parents are relieved to learn of the science. This reflects what the researchers learned in the original ACEs researech w 17,400 patents: not a single person went into crisis upon being asked the ACE questions or learning their ACE score.</a:t>
            </a:r>
          </a:p>
        </p:txBody>
      </p:sp>
      <p:sp>
        <p:nvSpPr>
          <p:cNvPr id="4" name="Slide Number Placeholder 3"/>
          <p:cNvSpPr>
            <a:spLocks noGrp="1"/>
          </p:cNvSpPr>
          <p:nvPr>
            <p:ph type="sldNum" sz="quarter" idx="5"/>
          </p:nvPr>
        </p:nvSpPr>
        <p:spPr/>
        <p:txBody>
          <a:bodyPr/>
          <a:lstStyle/>
          <a:p>
            <a:fld id="{78BE4304-3E4C-4AC8-904B-3E02599722C9}" type="slidenum">
              <a:rPr lang="en-US" smtClean="0"/>
              <a:t>11</a:t>
            </a:fld>
            <a:endParaRPr lang="en-US"/>
          </a:p>
        </p:txBody>
      </p:sp>
    </p:spTree>
    <p:extLst>
      <p:ext uri="{BB962C8B-B14F-4D97-AF65-F5344CB8AC3E}">
        <p14:creationId xmlns:p14="http://schemas.microsoft.com/office/powerpoint/2010/main" val="149803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12</a:t>
            </a:fld>
            <a:endParaRPr lang="en-US"/>
          </a:p>
        </p:txBody>
      </p:sp>
    </p:spTree>
    <p:extLst>
      <p:ext uri="{BB962C8B-B14F-4D97-AF65-F5344CB8AC3E}">
        <p14:creationId xmlns:p14="http://schemas.microsoft.com/office/powerpoint/2010/main" val="63979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13</a:t>
            </a:fld>
            <a:endParaRPr lang="en-US"/>
          </a:p>
        </p:txBody>
      </p:sp>
    </p:spTree>
    <p:extLst>
      <p:ext uri="{BB962C8B-B14F-4D97-AF65-F5344CB8AC3E}">
        <p14:creationId xmlns:p14="http://schemas.microsoft.com/office/powerpoint/2010/main" val="327355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t>Lisa</a:t>
            </a:r>
          </a:p>
          <a:p>
            <a:endParaRPr lang="en-US" dirty="0"/>
          </a:p>
          <a:p>
            <a:r>
              <a:rPr lang="en-US" dirty="0"/>
              <a:t>Accepting and Affirming: page 49</a:t>
            </a:r>
          </a:p>
          <a:p>
            <a:r>
              <a:rPr lang="en-US" dirty="0"/>
              <a:t>This area is partly about building hope and resilience. A score is not a negative destiny! This took courage, trust and vulnerability to take this survey! This is the time to make a decision that the willingness to look at their adverse childhood experiences is a solid start in adding good experiences that can build resilience for them, their child and family. Read pg. 49 about ideas to build resiliency with our families. (it does talk about resiliency cards – we have not used these, but have thought about checking them out!)</a:t>
            </a:r>
          </a:p>
          <a:p>
            <a:r>
              <a:rPr lang="en-US" dirty="0"/>
              <a:t>Note: what we noticed in our group is that folks felt much better jumping to resilience instead of sitting in the discomfort of someone with an ACE score. It is very important to recognize this and pause. “How have these experiences affected you?” This is a hard ask, and may elicit another conversation that is so important. The other important piece about resiliency to consider is that we are careful not to undermine the struggle an individual has incurred to survive. They may be doing really well and it is our temptation to say, “you have overcome all of these traumatic events – look how successful you are!” However this must be tempered with the understanding that this journey was not easy. Also, it is important not to look at the ability to be resilient as a scale. For example, one person may be more successful than another – this doesn’t mean they are lazy or uncaring. Refer back to the orchid and the dandelion and remember that environment matters as well as culture, age, gender, etc. </a:t>
            </a:r>
          </a:p>
          <a:p>
            <a:endParaRPr lang="en-US" dirty="0"/>
          </a:p>
          <a:p>
            <a:r>
              <a:rPr lang="en-US" dirty="0"/>
              <a:t>Remembering: Reflecting about a past conversation allows space for a family to respond about how they feel about this experience. This is perhaps on the visit following the survey. It is also a time that allows us to revisit how we reacted or how we did or didn’t allow space for the parent, or perhaps how we rushed. We can take this time to say “I’m sorry I rushed you. I should have given you more time to talk. Would you like to talk more now?”</a:t>
            </a:r>
          </a:p>
          <a:p>
            <a:endParaRPr lang="en-US" dirty="0"/>
          </a:p>
          <a:p>
            <a:r>
              <a:rPr lang="en-US" dirty="0"/>
              <a:t>Following up: (pg. 57) Reflective Supervision should include a conversation of the overview of this experience for the home visitor. How was did you feel? How did the client respond? Did you stay regulated? Did your own ACE score show up? We also discussed this in a group environment of other home visitors. As supervisors we can continue to revisit this. Do we think a reaction could be based on past trauma? Do we think the attendance is based on their ACEs? Etc.</a:t>
            </a:r>
          </a:p>
        </p:txBody>
      </p:sp>
      <p:sp>
        <p:nvSpPr>
          <p:cNvPr id="4" name="Slide Number Placeholder 3"/>
          <p:cNvSpPr>
            <a:spLocks noGrp="1"/>
          </p:cNvSpPr>
          <p:nvPr>
            <p:ph type="sldNum" sz="quarter" idx="5"/>
          </p:nvPr>
        </p:nvSpPr>
        <p:spPr/>
        <p:txBody>
          <a:bodyPr/>
          <a:lstStyle/>
          <a:p>
            <a:fld id="{78BE4304-3E4C-4AC8-904B-3E02599722C9}" type="slidenum">
              <a:rPr lang="en-US" smtClean="0"/>
              <a:t>14</a:t>
            </a:fld>
            <a:endParaRPr lang="en-US"/>
          </a:p>
        </p:txBody>
      </p:sp>
    </p:spTree>
    <p:extLst>
      <p:ext uri="{BB962C8B-B14F-4D97-AF65-F5344CB8AC3E}">
        <p14:creationId xmlns:p14="http://schemas.microsoft.com/office/powerpoint/2010/main" val="343937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participants sit or stand with feet flat and firm on the ground.</a:t>
            </a:r>
          </a:p>
          <a:p>
            <a:r>
              <a:rPr lang="en-US"/>
              <a:t>You can prompt to close their eyes if comfortable or just choose one point of contact for focus</a:t>
            </a:r>
            <a:r>
              <a:rPr lang="en-US" b="1"/>
              <a:t>.  (Remember those impacted by trauma may not feel safe closing their eyes.)</a:t>
            </a:r>
            <a:endParaRPr lang="en-US"/>
          </a:p>
          <a:p>
            <a:r>
              <a:rPr lang="en-US"/>
              <a:t>Have them breath normally and take a moment to notice their breath and how they are feeling.  You can prompt noticing by asking “is your breathing fast or slow? deep or shallow?” is your body relaxed or tight?  what places in your body are tight?)</a:t>
            </a:r>
          </a:p>
          <a:p>
            <a:r>
              <a:rPr lang="en-US"/>
              <a:t>Then have participants bring attention to soles of their feet by pushing their feet into the ground.  Help participants explore how their feet by asking questions such as:</a:t>
            </a:r>
          </a:p>
          <a:p>
            <a:pPr marL="289024" indent="-289024">
              <a:buFont typeface="Arial"/>
              <a:buChar char="•"/>
            </a:pPr>
            <a:r>
              <a:rPr lang="en-US"/>
              <a:t>How does the surface below feel?  Soft, hard?</a:t>
            </a:r>
          </a:p>
          <a:p>
            <a:pPr marL="289024" indent="-289024">
              <a:buFont typeface="Arial"/>
              <a:buChar char="•"/>
            </a:pPr>
            <a:r>
              <a:rPr lang="en-US"/>
              <a:t>Can you feel your socks? shoes?  </a:t>
            </a:r>
          </a:p>
          <a:p>
            <a:pPr marL="289024" indent="-289024">
              <a:buFont typeface="Arial"/>
              <a:buChar char="•"/>
            </a:pPr>
            <a:r>
              <a:rPr lang="en-US"/>
              <a:t>How do heels feel? toes? can you feel space between your toes?</a:t>
            </a:r>
          </a:p>
          <a:p>
            <a:pPr marL="289024" indent="-289024">
              <a:buFont typeface="Arial"/>
              <a:buChar char="•"/>
            </a:pPr>
            <a:r>
              <a:rPr lang="en-US"/>
              <a:t>Wiggle your toes a bit, how are they feeling now?</a:t>
            </a:r>
          </a:p>
          <a:p>
            <a:pPr marL="289024" indent="-289024">
              <a:buFont typeface="Arial"/>
              <a:buChar char="•"/>
            </a:pPr>
            <a:r>
              <a:rPr lang="en-US"/>
              <a:t>Are your feet warm? chilly? can you feel a breeze?  </a:t>
            </a:r>
          </a:p>
          <a:p>
            <a:pPr marL="289024" indent="-289024">
              <a:buFont typeface="Arial"/>
              <a:buChar char="•"/>
            </a:pPr>
            <a:r>
              <a:rPr lang="en-US"/>
              <a:t>Are your tired? rested?</a:t>
            </a:r>
          </a:p>
          <a:p>
            <a:br>
              <a:rPr lang="en-US"/>
            </a:br>
            <a:endParaRPr lang="en-US"/>
          </a:p>
          <a:p>
            <a:r>
              <a:rPr lang="en-US"/>
              <a:t>You can continue the activity by moving with the body as needed.  If participants are sitting, you can ask them to investigate how their body feels in contact with chair.</a:t>
            </a:r>
          </a:p>
          <a:p>
            <a:br>
              <a:rPr lang="en-US"/>
            </a:br>
            <a:endParaRPr lang="en-US"/>
          </a:p>
          <a:p>
            <a:r>
              <a:rPr lang="en-US"/>
              <a:t>Activity and script from:  </a:t>
            </a:r>
            <a:r>
              <a:rPr lang="en-US">
                <a:hlinkClick r:id="rId3"/>
              </a:rPr>
              <a:t>http://blissfulkids.com/mindful-feet-a-body-scan-for-children/</a:t>
            </a:r>
            <a:r>
              <a:rPr lang="en-US"/>
              <a:t>  </a:t>
            </a:r>
            <a:endParaRPr lang="en-US">
              <a:cs typeface="Calibri"/>
            </a:endParaRPr>
          </a:p>
          <a:p>
            <a:br>
              <a:rPr lang="en-US"/>
            </a:br>
            <a:endParaRPr lang="en-US"/>
          </a:p>
          <a:p>
            <a:r>
              <a:rPr lang="en-US"/>
              <a:t>A body scan activity to be used to calm down when overwhelmed, reduce anxiety, take mind off waiting, etc</a:t>
            </a:r>
          </a:p>
          <a:p>
            <a:br>
              <a:rPr lang="en-US"/>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78BE4304-3E4C-4AC8-904B-3E02599722C9}" type="slidenum">
              <a:rPr lang="en-US"/>
              <a:t>15</a:t>
            </a:fld>
            <a:endParaRPr lang="en-US"/>
          </a:p>
        </p:txBody>
      </p:sp>
    </p:spTree>
    <p:extLst>
      <p:ext uri="{BB962C8B-B14F-4D97-AF65-F5344CB8AC3E}">
        <p14:creationId xmlns:p14="http://schemas.microsoft.com/office/powerpoint/2010/main" val="2303070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err="1">
                <a:cs typeface="Calibri"/>
              </a:rPr>
              <a:t>rebecca</a:t>
            </a:r>
            <a:endParaRPr lang="en-US">
              <a:cs typeface="Calibri"/>
            </a:endParaRPr>
          </a:p>
        </p:txBody>
      </p:sp>
      <p:sp>
        <p:nvSpPr>
          <p:cNvPr id="4" name="Slide Number Placeholder 3"/>
          <p:cNvSpPr>
            <a:spLocks noGrp="1"/>
          </p:cNvSpPr>
          <p:nvPr>
            <p:ph type="sldNum" sz="quarter" idx="5"/>
          </p:nvPr>
        </p:nvSpPr>
        <p:spPr/>
        <p:txBody>
          <a:bodyPr/>
          <a:lstStyle/>
          <a:p>
            <a:fld id="{78BE4304-3E4C-4AC8-904B-3E02599722C9}" type="slidenum">
              <a:rPr lang="en-US" smtClean="0"/>
              <a:t>16</a:t>
            </a:fld>
            <a:endParaRPr lang="en-US"/>
          </a:p>
        </p:txBody>
      </p:sp>
    </p:spTree>
    <p:extLst>
      <p:ext uri="{BB962C8B-B14F-4D97-AF65-F5344CB8AC3E}">
        <p14:creationId xmlns:p14="http://schemas.microsoft.com/office/powerpoint/2010/main" val="76779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REBECCA</a:t>
            </a:r>
          </a:p>
          <a:p>
            <a:r>
              <a:rPr lang="en-US">
                <a:cs typeface="Calibri"/>
              </a:rPr>
              <a:t>Hx and experience introducing big picture changes to large systems</a:t>
            </a:r>
          </a:p>
        </p:txBody>
      </p:sp>
      <p:sp>
        <p:nvSpPr>
          <p:cNvPr id="4" name="Slide Number Placeholder 3"/>
          <p:cNvSpPr>
            <a:spLocks noGrp="1"/>
          </p:cNvSpPr>
          <p:nvPr>
            <p:ph type="sldNum" sz="quarter" idx="5"/>
          </p:nvPr>
        </p:nvSpPr>
        <p:spPr/>
        <p:txBody>
          <a:bodyPr/>
          <a:lstStyle/>
          <a:p>
            <a:fld id="{78BE4304-3E4C-4AC8-904B-3E02599722C9}" type="slidenum">
              <a:rPr lang="en-US"/>
              <a:t>17</a:t>
            </a:fld>
            <a:endParaRPr lang="en-US"/>
          </a:p>
        </p:txBody>
      </p:sp>
    </p:spTree>
    <p:extLst>
      <p:ext uri="{BB962C8B-B14F-4D97-AF65-F5344CB8AC3E}">
        <p14:creationId xmlns:p14="http://schemas.microsoft.com/office/powerpoint/2010/main" val="3106490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Lisa</a:t>
            </a:r>
          </a:p>
          <a:p>
            <a:endParaRPr lang="en-US" dirty="0">
              <a:cs typeface="Calibri"/>
            </a:endParaRPr>
          </a:p>
          <a:p>
            <a:r>
              <a:rPr lang="en-US" dirty="0">
                <a:cs typeface="Calibri"/>
              </a:rPr>
              <a:t>This was our approach for educating our home visitors on </a:t>
            </a:r>
            <a:r>
              <a:rPr lang="en-US" dirty="0" err="1">
                <a:cs typeface="Calibri"/>
              </a:rPr>
              <a:t>NEAR@Home</a:t>
            </a:r>
            <a:r>
              <a:rPr lang="en-US" dirty="0">
                <a:cs typeface="Calibri"/>
              </a:rPr>
              <a:t> and as important, provide a safe environment for folks to be able to share their experiences. </a:t>
            </a:r>
          </a:p>
        </p:txBody>
      </p:sp>
      <p:sp>
        <p:nvSpPr>
          <p:cNvPr id="4" name="Slide Number Placeholder 3"/>
          <p:cNvSpPr>
            <a:spLocks noGrp="1"/>
          </p:cNvSpPr>
          <p:nvPr>
            <p:ph type="sldNum" sz="quarter" idx="5"/>
          </p:nvPr>
        </p:nvSpPr>
        <p:spPr/>
        <p:txBody>
          <a:bodyPr/>
          <a:lstStyle/>
          <a:p>
            <a:fld id="{78BE4304-3E4C-4AC8-904B-3E02599722C9}" type="slidenum">
              <a:rPr lang="en-US"/>
              <a:t>18</a:t>
            </a:fld>
            <a:endParaRPr lang="en-US"/>
          </a:p>
        </p:txBody>
      </p:sp>
    </p:spTree>
    <p:extLst>
      <p:ext uri="{BB962C8B-B14F-4D97-AF65-F5344CB8AC3E}">
        <p14:creationId xmlns:p14="http://schemas.microsoft.com/office/powerpoint/2010/main" val="269425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into separate slides – move slides up – HV questions to impatience frustration</a:t>
            </a:r>
          </a:p>
          <a:p>
            <a:endParaRPr lang="en-US" dirty="0"/>
          </a:p>
          <a:p>
            <a:r>
              <a:rPr lang="en-US" dirty="0"/>
              <a:t>Lisa: This is a little snapshot of my journey. I will break this down a bit. This experience opened compassion, empathy, and a huge strive towards social justice. </a:t>
            </a:r>
          </a:p>
        </p:txBody>
      </p:sp>
      <p:sp>
        <p:nvSpPr>
          <p:cNvPr id="4" name="Slide Number Placeholder 3"/>
          <p:cNvSpPr>
            <a:spLocks noGrp="1"/>
          </p:cNvSpPr>
          <p:nvPr>
            <p:ph type="sldNum" sz="quarter" idx="5"/>
          </p:nvPr>
        </p:nvSpPr>
        <p:spPr/>
        <p:txBody>
          <a:bodyPr/>
          <a:lstStyle/>
          <a:p>
            <a:fld id="{78BE4304-3E4C-4AC8-904B-3E02599722C9}" type="slidenum">
              <a:rPr lang="en-US" smtClean="0"/>
              <a:t>19</a:t>
            </a:fld>
            <a:endParaRPr lang="en-US"/>
          </a:p>
        </p:txBody>
      </p:sp>
    </p:spTree>
    <p:extLst>
      <p:ext uri="{BB962C8B-B14F-4D97-AF65-F5344CB8AC3E}">
        <p14:creationId xmlns:p14="http://schemas.microsoft.com/office/powerpoint/2010/main" val="238296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I was involved in the TIC movement and soon, through Rebecca, started participating in TIC 101 groups introducing the trauma informed approach within various groups within Reach. We talked worked on understanding how we much approach all people within the agency and community with compassion and the realization that we do not know their history or even how their day has been. We used various ideas such as the “rule of 6” and the ladder of inference to better educate ourselves. This eventually led to the Adverse Childhood Experience study and how we can deepen this further with the families we work with. </a:t>
            </a:r>
          </a:p>
        </p:txBody>
      </p:sp>
      <p:sp>
        <p:nvSpPr>
          <p:cNvPr id="4" name="Slide Number Placeholder 3"/>
          <p:cNvSpPr>
            <a:spLocks noGrp="1"/>
          </p:cNvSpPr>
          <p:nvPr>
            <p:ph type="sldNum" sz="quarter" idx="5"/>
          </p:nvPr>
        </p:nvSpPr>
        <p:spPr/>
        <p:txBody>
          <a:bodyPr/>
          <a:lstStyle/>
          <a:p>
            <a:fld id="{78BE4304-3E4C-4AC8-904B-3E02599722C9}" type="slidenum">
              <a:rPr lang="en-US" smtClean="0"/>
              <a:t>2</a:t>
            </a:fld>
            <a:endParaRPr lang="en-US"/>
          </a:p>
        </p:txBody>
      </p:sp>
    </p:spTree>
    <p:extLst>
      <p:ext uri="{BB962C8B-B14F-4D97-AF65-F5344CB8AC3E}">
        <p14:creationId xmlns:p14="http://schemas.microsoft.com/office/powerpoint/2010/main" val="423460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with full on excitement to take on this new endeavor within our agency. This was going to go so smooth. We would be reflective and think deeply. I would be a part of guiding deeper relationships. Everyone would be 100% on board because, why not? This is a benefit to the families we serve! Right?</a:t>
            </a:r>
          </a:p>
          <a:p>
            <a:endParaRPr lang="en-US" dirty="0"/>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20</a:t>
            </a:fld>
            <a:endParaRPr lang="en-US"/>
          </a:p>
        </p:txBody>
      </p:sp>
    </p:spTree>
    <p:extLst>
      <p:ext uri="{BB962C8B-B14F-4D97-AF65-F5344CB8AC3E}">
        <p14:creationId xmlns:p14="http://schemas.microsoft.com/office/powerpoint/2010/main" val="410877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home visitors had so many questions!! This left me, well everything on this slide! </a:t>
            </a:r>
          </a:p>
        </p:txBody>
      </p:sp>
      <p:sp>
        <p:nvSpPr>
          <p:cNvPr id="4" name="Slide Number Placeholder 3"/>
          <p:cNvSpPr>
            <a:spLocks noGrp="1"/>
          </p:cNvSpPr>
          <p:nvPr>
            <p:ph type="sldNum" sz="quarter" idx="5"/>
          </p:nvPr>
        </p:nvSpPr>
        <p:spPr/>
        <p:txBody>
          <a:bodyPr/>
          <a:lstStyle/>
          <a:p>
            <a:fld id="{78BE4304-3E4C-4AC8-904B-3E02599722C9}" type="slidenum">
              <a:rPr lang="en-US" smtClean="0"/>
              <a:t>21</a:t>
            </a:fld>
            <a:endParaRPr lang="en-US"/>
          </a:p>
        </p:txBody>
      </p:sp>
    </p:spTree>
    <p:extLst>
      <p:ext uri="{BB962C8B-B14F-4D97-AF65-F5344CB8AC3E}">
        <p14:creationId xmlns:p14="http://schemas.microsoft.com/office/powerpoint/2010/main" val="2716769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22</a:t>
            </a:fld>
            <a:endParaRPr lang="en-US"/>
          </a:p>
        </p:txBody>
      </p:sp>
    </p:spTree>
    <p:extLst>
      <p:ext uri="{BB962C8B-B14F-4D97-AF65-F5344CB8AC3E}">
        <p14:creationId xmlns:p14="http://schemas.microsoft.com/office/powerpoint/2010/main" val="54850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 supervisor journey under questions</a:t>
            </a:r>
          </a:p>
        </p:txBody>
      </p:sp>
      <p:sp>
        <p:nvSpPr>
          <p:cNvPr id="4" name="Slide Number Placeholder 3"/>
          <p:cNvSpPr>
            <a:spLocks noGrp="1"/>
          </p:cNvSpPr>
          <p:nvPr>
            <p:ph type="sldNum" sz="quarter" idx="5"/>
          </p:nvPr>
        </p:nvSpPr>
        <p:spPr/>
        <p:txBody>
          <a:bodyPr/>
          <a:lstStyle/>
          <a:p>
            <a:fld id="{78BE4304-3E4C-4AC8-904B-3E02599722C9}" type="slidenum">
              <a:rPr lang="en-US" smtClean="0"/>
              <a:t>23</a:t>
            </a:fld>
            <a:endParaRPr lang="en-US"/>
          </a:p>
        </p:txBody>
      </p:sp>
    </p:spTree>
    <p:extLst>
      <p:ext uri="{BB962C8B-B14F-4D97-AF65-F5344CB8AC3E}">
        <p14:creationId xmlns:p14="http://schemas.microsoft.com/office/powerpoint/2010/main" val="2945779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24</a:t>
            </a:fld>
            <a:endParaRPr lang="en-US"/>
          </a:p>
        </p:txBody>
      </p:sp>
    </p:spTree>
    <p:extLst>
      <p:ext uri="{BB962C8B-B14F-4D97-AF65-F5344CB8AC3E}">
        <p14:creationId xmlns:p14="http://schemas.microsoft.com/office/powerpoint/2010/main" val="3435814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after about 4 - 5 months of meetings – and we were still stuck on these questions. Can any of you feel this pain as a supervisor? Can any of you feel this pain as a home visitor? For those of you home visitors (or former home visitors), what helps you move forward when you have so many questions? Some of which may not have answers per se. </a:t>
            </a:r>
          </a:p>
          <a:p>
            <a:endParaRPr lang="en-US" dirty="0"/>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25</a:t>
            </a:fld>
            <a:endParaRPr lang="en-US"/>
          </a:p>
        </p:txBody>
      </p:sp>
    </p:spTree>
    <p:extLst>
      <p:ext uri="{BB962C8B-B14F-4D97-AF65-F5344CB8AC3E}">
        <p14:creationId xmlns:p14="http://schemas.microsoft.com/office/powerpoint/2010/main" val="1132571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a:defRPr/>
            </a:pPr>
            <a:r>
              <a:rPr lang="en-US" dirty="0"/>
              <a:t>I would like to look at one of my questions and how it changed my perception. What is inaccurate about this question? (ask group)</a:t>
            </a:r>
          </a:p>
          <a:p>
            <a:endParaRPr lang="en-US" dirty="0"/>
          </a:p>
          <a:p>
            <a:r>
              <a:rPr lang="en-US" dirty="0"/>
              <a:t>With the help of my own reflective supervision, I realized that I was really very stuck myself. It was in this time period that I addressed my questions and concerns. I was able to have them validated and heard. </a:t>
            </a:r>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26</a:t>
            </a:fld>
            <a:endParaRPr lang="en-US"/>
          </a:p>
        </p:txBody>
      </p:sp>
    </p:spTree>
    <p:extLst>
      <p:ext uri="{BB962C8B-B14F-4D97-AF65-F5344CB8AC3E}">
        <p14:creationId xmlns:p14="http://schemas.microsoft.com/office/powerpoint/2010/main" val="570896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t>Parallel with staff and family – using the same approach</a:t>
            </a:r>
          </a:p>
          <a:p>
            <a:endParaRPr lang="en-US" dirty="0"/>
          </a:p>
          <a:p>
            <a:pPr defTabSz="924879">
              <a:defRPr/>
            </a:pPr>
            <a:r>
              <a:rPr lang="en-US" dirty="0"/>
              <a:t>I can tell you that I have discovered more about myself in this experience. As a facilitator, I should have expected this bump (for months) because this is how parallel process works!! Right?! Folks were paralleling my exact feelings. I did not want to sit in this unknown territory. I could not fix it. I did not have answers…AND, let’s remember when working with humans and their children, is not about giving answers and having magical fixes! </a:t>
            </a:r>
          </a:p>
          <a:p>
            <a:pPr defTabSz="924879">
              <a:defRPr/>
            </a:pPr>
            <a:endParaRPr lang="en-US" dirty="0"/>
          </a:p>
          <a:p>
            <a:pPr defTabSz="924879">
              <a:defRPr/>
            </a:pPr>
            <a:r>
              <a:rPr lang="en-US" dirty="0"/>
              <a:t>And can you guess what happened when I came to the group with this realization? When </a:t>
            </a:r>
            <a:r>
              <a:rPr lang="en-US" b="1" dirty="0"/>
              <a:t>they</a:t>
            </a:r>
            <a:r>
              <a:rPr lang="en-US" dirty="0"/>
              <a:t> were heard – really heard, and validated? (ask group) </a:t>
            </a:r>
          </a:p>
          <a:p>
            <a:pPr defTabSz="924879">
              <a:defRPr/>
            </a:pPr>
            <a:endParaRPr lang="en-US" dirty="0"/>
          </a:p>
          <a:p>
            <a:pPr defTabSz="924879">
              <a:defRPr/>
            </a:pPr>
            <a:r>
              <a:rPr lang="en-US" dirty="0"/>
              <a:t>We dove deeper and had rich discussions. We started to move into discussion how to have a Near home visit. After months. Listening and validating is doing. This cannot be stressed enough. </a:t>
            </a:r>
          </a:p>
          <a:p>
            <a:pPr defTabSz="924879">
              <a:defRPr/>
            </a:pPr>
            <a:endParaRPr lang="en-US" dirty="0"/>
          </a:p>
          <a:p>
            <a:pPr defTabSz="924879">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27</a:t>
            </a:fld>
            <a:endParaRPr lang="en-US"/>
          </a:p>
        </p:txBody>
      </p:sp>
    </p:spTree>
    <p:extLst>
      <p:ext uri="{BB962C8B-B14F-4D97-AF65-F5344CB8AC3E}">
        <p14:creationId xmlns:p14="http://schemas.microsoft.com/office/powerpoint/2010/main" val="201368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huge insight was that this was a role shift. Subtle, yet profound for some. To the point that one of our home visitors really had to evaluate if this is where she felt this was the role she really wanted (and needed) to embrace. After a year of deep conversation within the group and within reflective supervision, she discovered this was not a role that she felt comfortable and that she felt her gifts could be used to their full potential. With much courage, she has moved into a different position with a different agency. I will say I met this with hopefulness and I encouraged her journey, but at a great loss to me from a personal standpoint. However, this finality was a full understanding that for many home visitors this was a shift in how they approach their families. It is challenging to bring in information regarding child development information, model and share parenting information, help folks meet basic needs and so much more. We understand that although this is all an important function of our program, it is all for naught when we do not acknowledge that people will parent consciously and more often </a:t>
            </a:r>
            <a:r>
              <a:rPr lang="en-US" dirty="0" err="1"/>
              <a:t>UNconsciously</a:t>
            </a:r>
            <a:r>
              <a:rPr lang="en-US" dirty="0"/>
              <a:t> how they were parented. Allowing space for our parents to have their trauma validated; giving space to show empathy for their struggles; discussing how they can rewrite the end of their narrative AND providing space for them to understand they have direct impact on reducing ACEs for their children – this and more was what we are called to do. Listen, listen, listen. Show up every week with curiosity, compassion, and empathy. Helping contain big feelings and helping connect them to others in the community that may enhance their life. </a:t>
            </a:r>
          </a:p>
          <a:p>
            <a:endParaRPr lang="en-US" dirty="0"/>
          </a:p>
          <a:p>
            <a:r>
              <a:rPr lang="en-US" dirty="0"/>
              <a:t>It is accurate, that the majority of home visitors are not therapists. However, some of our families do not have access or do not seek professional therapy. For a variety of reasons. Can you think of reasons why they may not? (to the group) Examples: lack of status/insurance, lack of childcare, lack of transportation, bad experiences in the past, i.e., not finding a good fit, lack of providers. </a:t>
            </a:r>
          </a:p>
          <a:p>
            <a:endParaRPr lang="en-US" dirty="0"/>
          </a:p>
          <a:p>
            <a:r>
              <a:rPr lang="en-US" dirty="0"/>
              <a:t>One of the roles of a therapist is to listen, validate, and remaining regulated. It is about showing up when discussions are hard and then showing up again and again. I want to add, this is in no way to discount the role of a licensed therapist. We refer to our own IMH workers and through them, will try to find the best fits as possible for our parents who are willing and able to utilize them. Within the chaos of a home visit, we may not always be able to attend to all of the complex needs of a family like a one-on-one therapy session can. However, we also cannot use this as an excuse to not be present and continuously try to create a trusting environment for our caregivers and children. In some cases, we may bring the only environment that promotes resiliency – but either way when we approach in a Near sciences way, we are bringing  a therapeutic approach to home visiting. </a:t>
            </a:r>
          </a:p>
        </p:txBody>
      </p:sp>
      <p:sp>
        <p:nvSpPr>
          <p:cNvPr id="4" name="Slide Number Placeholder 3"/>
          <p:cNvSpPr>
            <a:spLocks noGrp="1"/>
          </p:cNvSpPr>
          <p:nvPr>
            <p:ph type="sldNum" sz="quarter" idx="5"/>
          </p:nvPr>
        </p:nvSpPr>
        <p:spPr/>
        <p:txBody>
          <a:bodyPr/>
          <a:lstStyle/>
          <a:p>
            <a:fld id="{78BE4304-3E4C-4AC8-904B-3E02599722C9}" type="slidenum">
              <a:rPr lang="en-US" smtClean="0"/>
              <a:t>28</a:t>
            </a:fld>
            <a:endParaRPr lang="en-US"/>
          </a:p>
        </p:txBody>
      </p:sp>
    </p:spTree>
    <p:extLst>
      <p:ext uri="{BB962C8B-B14F-4D97-AF65-F5344CB8AC3E}">
        <p14:creationId xmlns:p14="http://schemas.microsoft.com/office/powerpoint/2010/main" val="775213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read. Any thoughts (to group)?</a:t>
            </a:r>
          </a:p>
        </p:txBody>
      </p:sp>
      <p:sp>
        <p:nvSpPr>
          <p:cNvPr id="4" name="Slide Number Placeholder 3"/>
          <p:cNvSpPr>
            <a:spLocks noGrp="1"/>
          </p:cNvSpPr>
          <p:nvPr>
            <p:ph type="sldNum" sz="quarter" idx="5"/>
          </p:nvPr>
        </p:nvSpPr>
        <p:spPr/>
        <p:txBody>
          <a:bodyPr/>
          <a:lstStyle/>
          <a:p>
            <a:fld id="{78BE4304-3E4C-4AC8-904B-3E02599722C9}" type="slidenum">
              <a:rPr lang="en-US" smtClean="0"/>
              <a:t>29</a:t>
            </a:fld>
            <a:endParaRPr lang="en-US"/>
          </a:p>
        </p:txBody>
      </p:sp>
    </p:spTree>
    <p:extLst>
      <p:ext uri="{BB962C8B-B14F-4D97-AF65-F5344CB8AC3E}">
        <p14:creationId xmlns:p14="http://schemas.microsoft.com/office/powerpoint/2010/main" val="73490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Lisa 5 maybe 10 max min.</a:t>
            </a:r>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3</a:t>
            </a:fld>
            <a:endParaRPr lang="en-US"/>
          </a:p>
        </p:txBody>
      </p:sp>
    </p:spTree>
    <p:extLst>
      <p:ext uri="{BB962C8B-B14F-4D97-AF65-F5344CB8AC3E}">
        <p14:creationId xmlns:p14="http://schemas.microsoft.com/office/powerpoint/2010/main" val="3749040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talked about this statement over and over again. I need to keep this thought foremost in my mind when I feel discouraged. Moreover, as a home visitor I needed to always feel as though I “did” something. I am a “fixer”. I had to reframe this to realize that asking, listening, and accepting IS doing. It is a cliché, but truly we are planting seeds. We may are always “doing” but we may not always see the consequences of our doing. Those seeds may sprout long after we have worked with someone. </a:t>
            </a:r>
          </a:p>
          <a:p>
            <a:endParaRPr lang="en-US" dirty="0"/>
          </a:p>
          <a:p>
            <a:pPr defTabSz="924879">
              <a:defRPr/>
            </a:pPr>
            <a:r>
              <a:rPr lang="en-US" dirty="0"/>
              <a:t>Our goal was to not treat this as a “box-checking” activity but rather a meaningful conversation that we would continue to revisit throughout our time working with the family. In our case, we work with our families up to 3+ years. </a:t>
            </a:r>
          </a:p>
          <a:p>
            <a:pPr defTabSz="924879">
              <a:defRPr/>
            </a:pPr>
            <a:endParaRPr lang="en-US" dirty="0"/>
          </a:p>
          <a:p>
            <a:pPr defTabSz="924879">
              <a:defRPr/>
            </a:pPr>
            <a:r>
              <a:rPr lang="en-US" dirty="0"/>
              <a:t>One question that surfaced from home visitors was “how to keep revisiting ACEs with families.” One misconception is that it remains “scripted” which no one really enjoys. On the contrary, this is an organic process, and to be sure, not always easy or comfortable. </a:t>
            </a:r>
          </a:p>
          <a:p>
            <a:pPr defTabSz="924879">
              <a:defRPr/>
            </a:pPr>
            <a:endParaRPr lang="en-US" dirty="0"/>
          </a:p>
          <a:p>
            <a:pPr defTabSz="924879">
              <a:defRPr/>
            </a:pPr>
            <a:r>
              <a:rPr lang="en-US" dirty="0"/>
              <a:t>When we stay regulated and listen, when we pay attention to our senses, when we pay attention to our families words, to their tone and body language, we discover little opportunities to drop nuggets of curiosity, reflection, and compassion.  It is a choice to pursue these opportunities, which can cause anxiety. At this point I have to ask myself: why do I feel anxious? Why am I assuming how my family will react? Why am I not using this opportunity? Also to remember to be gentle with myself! And that there is no opportunity that cannot be revisited. “Last week you mentioned…I’m wondering if we can talk more about this?” </a:t>
            </a:r>
          </a:p>
          <a:p>
            <a:pPr defTabSz="924879">
              <a:defRPr/>
            </a:pPr>
            <a:endParaRPr lang="en-US" dirty="0"/>
          </a:p>
          <a:p>
            <a:pPr defTabSz="924879">
              <a:defRPr/>
            </a:pPr>
            <a:r>
              <a:rPr lang="en-US" dirty="0"/>
              <a:t>This process of continually helping a caregiver learn more about parenting is a learning opportunity for us as well. There are ways people will choose to parent that are very different than us. They may be parenting in a safe manner, but it still can look very different based on many things such as culture, religion, and based on personal preference.</a:t>
            </a:r>
          </a:p>
          <a:p>
            <a:pPr defTabSz="924879">
              <a:defRPr/>
            </a:pPr>
            <a:endParaRPr lang="en-US" dirty="0"/>
          </a:p>
          <a:p>
            <a:pPr defTabSz="924879">
              <a:defRPr/>
            </a:pPr>
            <a:r>
              <a:rPr lang="en-US" dirty="0"/>
              <a:t>In order to keep this “alive” it must remain present within reflective supervision. We also through facilitation, are working to keep it present within our mentoring groups. </a:t>
            </a:r>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30</a:t>
            </a:fld>
            <a:endParaRPr lang="en-US"/>
          </a:p>
        </p:txBody>
      </p:sp>
    </p:spTree>
    <p:extLst>
      <p:ext uri="{BB962C8B-B14F-4D97-AF65-F5344CB8AC3E}">
        <p14:creationId xmlns:p14="http://schemas.microsoft.com/office/powerpoint/2010/main" val="552164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touched on this on the last slide, about asking why I do not want to pursue and opportunity. First, lets recap the social justice perspective. </a:t>
            </a:r>
          </a:p>
          <a:p>
            <a:endParaRPr lang="en-US" dirty="0"/>
          </a:p>
          <a:p>
            <a:r>
              <a:rPr lang="en-US" dirty="0"/>
              <a:t>Pg. 12 Parents deserve to know that their normal responses to adversity have the potential to make parenting harder. Parents who learn this material have the chance to rewrite the future narrative of their own lives and can make more meaning from their experiences. It allows them the chance to intentionally choose a more protected path for their children. It was also reported that families who had this education felt more self-worth and fulfillment in their lives.</a:t>
            </a:r>
          </a:p>
          <a:p>
            <a:endParaRPr lang="en-US" dirty="0"/>
          </a:p>
          <a:p>
            <a:r>
              <a:rPr lang="en-US" dirty="0"/>
              <a:t>So, some of the things I have heard on why a home visitor cannot have this conversation with families: “I think she has enough on her plate right now”; “It is always so chaotic”; “Children are always around”; “Other adults are always around”; “They already receive MH services”; “The timing was not right”. This is when I challenge us again to evaluate if this is about our comfort level to have these conversations. There may be legit reasons. It is important through RS to think through this. I would say at least half the time it was more around the discomfort of the home visitor. </a:t>
            </a:r>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31</a:t>
            </a:fld>
            <a:endParaRPr lang="en-US"/>
          </a:p>
        </p:txBody>
      </p:sp>
    </p:spTree>
    <p:extLst>
      <p:ext uri="{BB962C8B-B14F-4D97-AF65-F5344CB8AC3E}">
        <p14:creationId xmlns:p14="http://schemas.microsoft.com/office/powerpoint/2010/main" val="2560157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a:defRPr/>
            </a:pPr>
            <a:r>
              <a:rPr lang="en-US" dirty="0"/>
              <a:t>By not talking about how childhood trauma, we may inadvertently send a message that they should be ashamed. Shame can increase the risk of intergenerational transmission because it reinforces one of the pathways for transmission: avoidance. </a:t>
            </a:r>
          </a:p>
          <a:p>
            <a:pPr defTabSz="924879">
              <a:defRPr/>
            </a:pPr>
            <a:endParaRPr lang="en-US" dirty="0"/>
          </a:p>
          <a:p>
            <a:pPr defTabSz="924879">
              <a:defRPr/>
            </a:pPr>
            <a:r>
              <a:rPr lang="en-US" dirty="0"/>
              <a:t>Parents may unconsciously recreate the emotional conditions of past adversity. Allowing them to appropriately and voluntarily share their personal histories is a part of the healing process. </a:t>
            </a:r>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32</a:t>
            </a:fld>
            <a:endParaRPr lang="en-US"/>
          </a:p>
        </p:txBody>
      </p:sp>
    </p:spTree>
    <p:extLst>
      <p:ext uri="{BB962C8B-B14F-4D97-AF65-F5344CB8AC3E}">
        <p14:creationId xmlns:p14="http://schemas.microsoft.com/office/powerpoint/2010/main" val="2534468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slides! Permission from TJ, power differential, Kalpana’s families, Rose’s families, Spanish speakers, MH stigmas, translations, cultural norms around extended families</a:t>
            </a:r>
          </a:p>
        </p:txBody>
      </p:sp>
      <p:sp>
        <p:nvSpPr>
          <p:cNvPr id="4" name="Slide Number Placeholder 3"/>
          <p:cNvSpPr>
            <a:spLocks noGrp="1"/>
          </p:cNvSpPr>
          <p:nvPr>
            <p:ph type="sldNum" sz="quarter" idx="5"/>
          </p:nvPr>
        </p:nvSpPr>
        <p:spPr/>
        <p:txBody>
          <a:bodyPr/>
          <a:lstStyle/>
          <a:p>
            <a:fld id="{78BE4304-3E4C-4AC8-904B-3E02599722C9}" type="slidenum">
              <a:rPr lang="en-US" smtClean="0"/>
              <a:t>33</a:t>
            </a:fld>
            <a:endParaRPr lang="en-US"/>
          </a:p>
        </p:txBody>
      </p:sp>
    </p:spTree>
    <p:extLst>
      <p:ext uri="{BB962C8B-B14F-4D97-AF65-F5344CB8AC3E}">
        <p14:creationId xmlns:p14="http://schemas.microsoft.com/office/powerpoint/2010/main" val="1213114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pushed back on including discrimination and racism within the context of ACEs. My reasoning was that it held an important status on its own. That discrimination is ongoing throughout a lifetime, not just in childhood. It is a huge issue in its own right and deserves its own education and platform. </a:t>
            </a:r>
          </a:p>
          <a:p>
            <a:endParaRPr lang="en-US" dirty="0"/>
          </a:p>
          <a:p>
            <a:r>
              <a:rPr lang="en-US" dirty="0"/>
              <a:t>What I have learned through very insightful home visitors, one in particular, is that this is not completely incorrect. Racism and discrimination does deserve education and self reflection in its own right. It also cannot be ignored when talking about adverse childhood experiences. </a:t>
            </a:r>
          </a:p>
          <a:p>
            <a:endParaRPr lang="en-US" dirty="0"/>
          </a:p>
          <a:p>
            <a:r>
              <a:rPr lang="en-US" dirty="0"/>
              <a:t>I can unpack a bit of my feelings on this, but I could also talk about my continuum for a very long time. So I will give a very, very shortened version. Essentially, I believe, people of color have more obstacles than white people. We can think about this for a minute. How do these “obstacles” translate to (lack of) opportunities for education, employment, housing. How has this impacted the family dynamics with incarceration percentages that are not consistent with population? How does this affect trust in communities and in society? </a:t>
            </a:r>
          </a:p>
          <a:p>
            <a:endParaRPr lang="en-US" dirty="0"/>
          </a:p>
          <a:p>
            <a:r>
              <a:rPr lang="en-US" dirty="0"/>
              <a:t>This little girl who stated the above, was met with a parent who walked her through an age-appropriate conversation that did not encourage hate and that validated her beauty and self-worth. What about our young children that internalize this and/or who don’t have a caregiver to reflect on this? I wonder, what can this do to a child and how might that play out as they grow up?</a:t>
            </a:r>
          </a:p>
          <a:p>
            <a:endParaRPr lang="en-US" dirty="0"/>
          </a:p>
          <a:p>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34</a:t>
            </a:fld>
            <a:endParaRPr lang="en-US"/>
          </a:p>
        </p:txBody>
      </p:sp>
    </p:spTree>
    <p:extLst>
      <p:ext uri="{BB962C8B-B14F-4D97-AF65-F5344CB8AC3E}">
        <p14:creationId xmlns:p14="http://schemas.microsoft.com/office/powerpoint/2010/main" val="1240192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 with people of various ethnicities. There are different races, different religions, different traditions than ours. We are challenged with the stigma of MH issues in our current society, but various groups take it step further. Our Hmong home visitor said there isn’t really words for mental health in Hmong. We have folks who are Hindu, Buddhist, who have very different traditions. Again, this is our opportunity to learn and grow about the people in our community. It is also important to recognize that there are many adverse childhood experiences that are not listed in the survey. Our Bhutan home visitor has said each families’ experience is very different. </a:t>
            </a:r>
          </a:p>
          <a:p>
            <a:endParaRPr lang="en-US" dirty="0"/>
          </a:p>
          <a:p>
            <a:r>
              <a:rPr lang="en-US" dirty="0"/>
              <a:t>We cannot lump everyone in the same category or group. We have this </a:t>
            </a:r>
            <a:r>
              <a:rPr lang="en-US"/>
              <a:t>big subset of race, culture, and ethnicity – but a small subset is each families’ own familial culture, history, and traditions. This is regardless of whether you are a person of color or are white. We all have histories, and culture, and traditions. </a:t>
            </a:r>
            <a:endParaRPr lang="en-US" dirty="0"/>
          </a:p>
        </p:txBody>
      </p:sp>
      <p:sp>
        <p:nvSpPr>
          <p:cNvPr id="4" name="Slide Number Placeholder 3"/>
          <p:cNvSpPr>
            <a:spLocks noGrp="1"/>
          </p:cNvSpPr>
          <p:nvPr>
            <p:ph type="sldNum" sz="quarter" idx="5"/>
          </p:nvPr>
        </p:nvSpPr>
        <p:spPr/>
        <p:txBody>
          <a:bodyPr/>
          <a:lstStyle/>
          <a:p>
            <a:fld id="{78BE4304-3E4C-4AC8-904B-3E02599722C9}" type="slidenum">
              <a:rPr lang="en-US" smtClean="0"/>
              <a:t>35</a:t>
            </a:fld>
            <a:endParaRPr lang="en-US"/>
          </a:p>
        </p:txBody>
      </p:sp>
    </p:spTree>
    <p:extLst>
      <p:ext uri="{BB962C8B-B14F-4D97-AF65-F5344CB8AC3E}">
        <p14:creationId xmlns:p14="http://schemas.microsoft.com/office/powerpoint/2010/main" val="1397886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 differential. </a:t>
            </a:r>
          </a:p>
          <a:p>
            <a:endParaRPr lang="en-US"/>
          </a:p>
          <a:p>
            <a:r>
              <a:rPr lang="en-US"/>
              <a:t>What are ways to build trust? </a:t>
            </a:r>
          </a:p>
          <a:p>
            <a:endParaRPr lang="en-US"/>
          </a:p>
          <a:p>
            <a:r>
              <a:rPr lang="en-US"/>
              <a:t>Are we continuing to look through trauma informed lens when we encounter push back?</a:t>
            </a:r>
          </a:p>
        </p:txBody>
      </p:sp>
      <p:sp>
        <p:nvSpPr>
          <p:cNvPr id="4" name="Slide Number Placeholder 3"/>
          <p:cNvSpPr>
            <a:spLocks noGrp="1"/>
          </p:cNvSpPr>
          <p:nvPr>
            <p:ph type="sldNum" sz="quarter" idx="5"/>
          </p:nvPr>
        </p:nvSpPr>
        <p:spPr/>
        <p:txBody>
          <a:bodyPr/>
          <a:lstStyle/>
          <a:p>
            <a:fld id="{78BE4304-3E4C-4AC8-904B-3E02599722C9}" type="slidenum">
              <a:rPr lang="en-US" smtClean="0"/>
              <a:t>36</a:t>
            </a:fld>
            <a:endParaRPr lang="en-US"/>
          </a:p>
        </p:txBody>
      </p:sp>
    </p:spTree>
    <p:extLst>
      <p:ext uri="{BB962C8B-B14F-4D97-AF65-F5344CB8AC3E}">
        <p14:creationId xmlns:p14="http://schemas.microsoft.com/office/powerpoint/2010/main" val="3939426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use when you want to stay calm, when you feel anxious or disconnected</a:t>
            </a:r>
            <a:endParaRPr lang="en-US"/>
          </a:p>
          <a:p>
            <a:br>
              <a:rPr lang="en-US"/>
            </a:br>
            <a:endParaRPr lang="en-US"/>
          </a:p>
          <a:p>
            <a:r>
              <a:rPr lang="en-US"/>
              <a:t>This can also be a great routine to use in situations where adults need to remain calm.  For example, walking into a situation where someone may be dysregulated, the adult can make it routine to identify 3 things they see, feel and hear OR identify 3 things that are yellow.  </a:t>
            </a:r>
          </a:p>
          <a:p>
            <a:br>
              <a:rPr lang="en-US"/>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78BE4304-3E4C-4AC8-904B-3E02599722C9}" type="slidenum">
              <a:rPr lang="en-US"/>
              <a:t>37</a:t>
            </a:fld>
            <a:endParaRPr lang="en-US"/>
          </a:p>
        </p:txBody>
      </p:sp>
    </p:spTree>
    <p:extLst>
      <p:ext uri="{BB962C8B-B14F-4D97-AF65-F5344CB8AC3E}">
        <p14:creationId xmlns:p14="http://schemas.microsoft.com/office/powerpoint/2010/main" val="3893628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38</a:t>
            </a:fld>
            <a:endParaRPr lang="en-US"/>
          </a:p>
        </p:txBody>
      </p:sp>
    </p:spTree>
    <p:extLst>
      <p:ext uri="{BB962C8B-B14F-4D97-AF65-F5344CB8AC3E}">
        <p14:creationId xmlns:p14="http://schemas.microsoft.com/office/powerpoint/2010/main" val="818821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39</a:t>
            </a:fld>
            <a:endParaRPr lang="en-US"/>
          </a:p>
        </p:txBody>
      </p:sp>
    </p:spTree>
    <p:extLst>
      <p:ext uri="{BB962C8B-B14F-4D97-AF65-F5344CB8AC3E}">
        <p14:creationId xmlns:p14="http://schemas.microsoft.com/office/powerpoint/2010/main" val="306554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Rebecca (Lisa support)</a:t>
            </a:r>
          </a:p>
        </p:txBody>
      </p:sp>
      <p:sp>
        <p:nvSpPr>
          <p:cNvPr id="4" name="Slide Number Placeholder 3"/>
          <p:cNvSpPr>
            <a:spLocks noGrp="1"/>
          </p:cNvSpPr>
          <p:nvPr>
            <p:ph type="sldNum" sz="quarter" idx="5"/>
          </p:nvPr>
        </p:nvSpPr>
        <p:spPr/>
        <p:txBody>
          <a:bodyPr/>
          <a:lstStyle/>
          <a:p>
            <a:fld id="{78BE4304-3E4C-4AC8-904B-3E02599722C9}" type="slidenum">
              <a:rPr lang="en-US"/>
              <a:t>4</a:t>
            </a:fld>
            <a:endParaRPr lang="en-US"/>
          </a:p>
        </p:txBody>
      </p:sp>
    </p:spTree>
    <p:extLst>
      <p:ext uri="{BB962C8B-B14F-4D97-AF65-F5344CB8AC3E}">
        <p14:creationId xmlns:p14="http://schemas.microsoft.com/office/powerpoint/2010/main" val="1021747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40</a:t>
            </a:fld>
            <a:endParaRPr lang="en-US"/>
          </a:p>
        </p:txBody>
      </p:sp>
    </p:spTree>
    <p:extLst>
      <p:ext uri="{BB962C8B-B14F-4D97-AF65-F5344CB8AC3E}">
        <p14:creationId xmlns:p14="http://schemas.microsoft.com/office/powerpoint/2010/main" val="3887051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Many concepts overlapped with concepts used/modeled/taught to the home visiting group. Such as relational practice, eco thinking, containment, parallel process, perspective taking, etc. Something about being in the collaborative and all focusing on learning them together and the urgency behind it due to science made them more accessible. </a:t>
            </a:r>
          </a:p>
        </p:txBody>
      </p:sp>
      <p:sp>
        <p:nvSpPr>
          <p:cNvPr id="4" name="Slide Number Placeholder 3"/>
          <p:cNvSpPr>
            <a:spLocks noGrp="1"/>
          </p:cNvSpPr>
          <p:nvPr>
            <p:ph type="sldNum" sz="quarter" idx="5"/>
          </p:nvPr>
        </p:nvSpPr>
        <p:spPr/>
        <p:txBody>
          <a:bodyPr/>
          <a:lstStyle/>
          <a:p>
            <a:fld id="{78BE4304-3E4C-4AC8-904B-3E02599722C9}" type="slidenum">
              <a:rPr lang="en-US"/>
              <a:t>41</a:t>
            </a:fld>
            <a:endParaRPr lang="en-US"/>
          </a:p>
        </p:txBody>
      </p:sp>
    </p:spTree>
    <p:extLst>
      <p:ext uri="{BB962C8B-B14F-4D97-AF65-F5344CB8AC3E}">
        <p14:creationId xmlns:p14="http://schemas.microsoft.com/office/powerpoint/2010/main" val="592784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Lisa?</a:t>
            </a:r>
          </a:p>
        </p:txBody>
      </p:sp>
      <p:sp>
        <p:nvSpPr>
          <p:cNvPr id="4" name="Slide Number Placeholder 3"/>
          <p:cNvSpPr>
            <a:spLocks noGrp="1"/>
          </p:cNvSpPr>
          <p:nvPr>
            <p:ph type="sldNum" sz="quarter" idx="5"/>
          </p:nvPr>
        </p:nvSpPr>
        <p:spPr/>
        <p:txBody>
          <a:bodyPr/>
          <a:lstStyle/>
          <a:p>
            <a:fld id="{78BE4304-3E4C-4AC8-904B-3E02599722C9}" type="slidenum">
              <a:rPr lang="en-US"/>
              <a:t>42</a:t>
            </a:fld>
            <a:endParaRPr lang="en-US"/>
          </a:p>
        </p:txBody>
      </p:sp>
    </p:spTree>
    <p:extLst>
      <p:ext uri="{BB962C8B-B14F-4D97-AF65-F5344CB8AC3E}">
        <p14:creationId xmlns:p14="http://schemas.microsoft.com/office/powerpoint/2010/main" val="4009582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43</a:t>
            </a:fld>
            <a:endParaRPr lang="en-US"/>
          </a:p>
        </p:txBody>
      </p:sp>
    </p:spTree>
    <p:extLst>
      <p:ext uri="{BB962C8B-B14F-4D97-AF65-F5344CB8AC3E}">
        <p14:creationId xmlns:p14="http://schemas.microsoft.com/office/powerpoint/2010/main" val="1890288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44</a:t>
            </a:fld>
            <a:endParaRPr lang="en-US"/>
          </a:p>
        </p:txBody>
      </p:sp>
    </p:spTree>
    <p:extLst>
      <p:ext uri="{BB962C8B-B14F-4D97-AF65-F5344CB8AC3E}">
        <p14:creationId xmlns:p14="http://schemas.microsoft.com/office/powerpoint/2010/main" val="147099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45</a:t>
            </a:fld>
            <a:endParaRPr lang="en-US"/>
          </a:p>
        </p:txBody>
      </p:sp>
    </p:spTree>
    <p:extLst>
      <p:ext uri="{BB962C8B-B14F-4D97-AF65-F5344CB8AC3E}">
        <p14:creationId xmlns:p14="http://schemas.microsoft.com/office/powerpoint/2010/main" val="88062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E4304-3E4C-4AC8-904B-3E02599722C9}" type="slidenum">
              <a:rPr lang="en-US" smtClean="0"/>
              <a:t>46</a:t>
            </a:fld>
            <a:endParaRPr lang="en-US"/>
          </a:p>
        </p:txBody>
      </p:sp>
    </p:spTree>
    <p:extLst>
      <p:ext uri="{BB962C8B-B14F-4D97-AF65-F5344CB8AC3E}">
        <p14:creationId xmlns:p14="http://schemas.microsoft.com/office/powerpoint/2010/main" val="147820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Rebecca</a:t>
            </a:r>
          </a:p>
          <a:p>
            <a:r>
              <a:rPr lang="en-US">
                <a:cs typeface="Calibri"/>
              </a:rPr>
              <a:t>This research and toolkit is a product of the Region X Innovation Grant funded by the Health Resources and Services Administration of US Dept of Health and Human Services under the Maternal, Infant, and Early Childhood Home Visiting Program. (MIECHV). </a:t>
            </a:r>
          </a:p>
          <a:p>
            <a:r>
              <a:rPr lang="en-US">
                <a:cs typeface="Calibri"/>
              </a:rPr>
              <a:t>They were able to develop and evaluate an in-person learning process for 225 home visitors and 54 supervisors in the 4 states of Region X: Alaska, Idaho, Oregon, and Washington.</a:t>
            </a:r>
          </a:p>
          <a:p>
            <a:endParaRPr lang="en-US">
              <a:cs typeface="Calibri"/>
            </a:endParaRPr>
          </a:p>
          <a:p>
            <a:r>
              <a:rPr lang="en-US">
                <a:cs typeface="Calibri"/>
              </a:rPr>
              <a:t>Lisa talks about the 4 areas briefly</a:t>
            </a:r>
          </a:p>
          <a:p>
            <a:endParaRPr lang="en-US" dirty="0">
              <a:cs typeface="Calibri"/>
            </a:endParaRPr>
          </a:p>
          <a:p>
            <a:r>
              <a:rPr lang="en-US" dirty="0">
                <a:cs typeface="Calibri"/>
              </a:rPr>
              <a:t>Pg. 61 Neuroscience: Neuroscience research helps us understand how we adapt biologically to stress during development. How are biological pathways are affected by trauma has explained how there is impact on people’s health, safety and wellbeing. In essence, adverse childhood experiences can have an affect on us from a biological standpoint..</a:t>
            </a:r>
          </a:p>
          <a:p>
            <a:endParaRPr lang="en-US" dirty="0">
              <a:cs typeface="Calibri"/>
            </a:endParaRPr>
          </a:p>
          <a:p>
            <a:r>
              <a:rPr lang="en-US" dirty="0">
                <a:cs typeface="Calibri"/>
              </a:rPr>
              <a:t>Epigenetics: The study on epigenetics explain how there are challenges with some families generation after generation. The ACE study shows us an opportunity to provide preventative information.</a:t>
            </a:r>
          </a:p>
          <a:p>
            <a:endParaRPr lang="en-US" dirty="0">
              <a:cs typeface="Calibri"/>
            </a:endParaRPr>
          </a:p>
          <a:p>
            <a:r>
              <a:rPr lang="en-US" dirty="0">
                <a:cs typeface="Calibri"/>
              </a:rPr>
              <a:t>ACE Study: (</a:t>
            </a:r>
            <a:r>
              <a:rPr lang="en-US" dirty="0" err="1">
                <a:cs typeface="Calibri"/>
              </a:rPr>
              <a:t>pg</a:t>
            </a:r>
            <a:r>
              <a:rPr lang="en-US" dirty="0">
                <a:cs typeface="Calibri"/>
              </a:rPr>
              <a:t> 62) Human beings are shaped by our experiences – our brains and how they function are shaped by our childhood experiences. “Specific impacts to brain development reflect a biological assumption that adult life will continue to be as safe, or as dangerous, as childhood experience.” We become “hard-wired” for the world we anticipate living in – whether that be peaceful or malevolent. Neuroscientists now have broad agreement that although our brains change due to childhood experiences, THESE CHANGES ARE ADAPTIVE. These changes are about </a:t>
            </a:r>
            <a:r>
              <a:rPr lang="en-US" i="1" dirty="0">
                <a:cs typeface="Calibri"/>
              </a:rPr>
              <a:t>survival</a:t>
            </a:r>
            <a:r>
              <a:rPr lang="en-US" i="0" dirty="0">
                <a:cs typeface="Calibri"/>
              </a:rPr>
              <a:t>. These adaptations can be problematic when they don’t match with societal expectations and when they don’t match when attempting to accomplish important life tasks – </a:t>
            </a:r>
            <a:r>
              <a:rPr lang="en-US" i="0" u="sng" dirty="0">
                <a:cs typeface="Calibri"/>
              </a:rPr>
              <a:t>like parenting</a:t>
            </a:r>
            <a:r>
              <a:rPr lang="en-US" i="0" dirty="0">
                <a:cs typeface="Calibri"/>
              </a:rPr>
              <a:t>. Adversity affects brain regions during pregnancy (in utero), through middle childhood, pre-puberty and through adolescence. “Parenting can feel more difficult for people because it is more difficult – biologically.” pg. 63</a:t>
            </a:r>
          </a:p>
          <a:p>
            <a:endParaRPr lang="en-US" dirty="0">
              <a:cs typeface="Calibri"/>
            </a:endParaRPr>
          </a:p>
          <a:p>
            <a:r>
              <a:rPr lang="en-US" dirty="0">
                <a:cs typeface="Calibri"/>
              </a:rPr>
              <a:t>Resilience Research:  Resilience can vary from person to person. There are many thoughts on why someone is resilient and also to be careful comparing different resiliencies of people. What we know is that our actions DO matter and that each person can have environments that can be part of determining a person being more or less resilient. This is a simplistic version of resilience as temperament and mental health among other things also play a part. I watched a documentary called “Broken Places” where they compared people to dandelions and orchids. This documentary is very good – highly recommend! The part of resiliency that can change a trajectory of a traumatic childhood is the environment and the people who are supports. It is also about how sensitive a person is to their environment. </a:t>
            </a:r>
          </a:p>
        </p:txBody>
      </p:sp>
      <p:sp>
        <p:nvSpPr>
          <p:cNvPr id="4" name="Slide Number Placeholder 3"/>
          <p:cNvSpPr>
            <a:spLocks noGrp="1"/>
          </p:cNvSpPr>
          <p:nvPr>
            <p:ph type="sldNum" sz="quarter" idx="5"/>
          </p:nvPr>
        </p:nvSpPr>
        <p:spPr/>
        <p:txBody>
          <a:bodyPr/>
          <a:lstStyle/>
          <a:p>
            <a:fld id="{78BE4304-3E4C-4AC8-904B-3E02599722C9}" type="slidenum">
              <a:rPr lang="en-US"/>
              <a:t>5</a:t>
            </a:fld>
            <a:endParaRPr lang="en-US"/>
          </a:p>
        </p:txBody>
      </p:sp>
    </p:spTree>
    <p:extLst>
      <p:ext uri="{BB962C8B-B14F-4D97-AF65-F5344CB8AC3E}">
        <p14:creationId xmlns:p14="http://schemas.microsoft.com/office/powerpoint/2010/main" val="162361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err="1">
                <a:cs typeface="Calibri"/>
              </a:rPr>
              <a:t>rebecca</a:t>
            </a:r>
            <a:endParaRPr lang="en-US">
              <a:cs typeface="Calibri"/>
            </a:endParaRPr>
          </a:p>
          <a:p>
            <a:r>
              <a:rPr lang="en-US">
                <a:cs typeface="Calibri"/>
              </a:rPr>
              <a:t>The ACE study found strong correlations between ACEs and an increased risk for poor mental, physical, and behavioral health over the course of a lifetime. As the study findings were disseminated , well intentioned policy makers, funders, program administrators, etc. Across the country responded by creating policies for mandates for home visitors around ACEs. To determine: </a:t>
            </a:r>
            <a:endParaRPr lang="en-US"/>
          </a:p>
          <a:p>
            <a:r>
              <a:rPr lang="en-US">
                <a:cs typeface="Calibri"/>
              </a:rPr>
              <a:t>Eligibility, report on local prevalence.</a:t>
            </a:r>
          </a:p>
          <a:p>
            <a:r>
              <a:rPr lang="en-US">
                <a:cs typeface="Calibri"/>
              </a:rPr>
              <a:t>HV worried about this: could be harmful, didn't have training, some were interested but wanted to do in a way with more guidance,</a:t>
            </a:r>
          </a:p>
          <a:p>
            <a:r>
              <a:rPr lang="en-US">
                <a:cs typeface="Calibri"/>
              </a:rPr>
              <a:t>2013 Region X MIECHV meeting of system leaders, agreed to start process of writing a guide for home visitors and reached out to home visitors and allies such as IMH Providers. ….</a:t>
            </a:r>
          </a:p>
          <a:p>
            <a:r>
              <a:rPr lang="en-US">
                <a:cs typeface="Calibri"/>
              </a:rPr>
              <a:t>Reflecting a belief that all parents have the right to know about NEAR sciences, they decided that NEAR Science better represented the work than simply calling it ACEs</a:t>
            </a:r>
          </a:p>
        </p:txBody>
      </p:sp>
      <p:sp>
        <p:nvSpPr>
          <p:cNvPr id="4" name="Slide Number Placeholder 3"/>
          <p:cNvSpPr>
            <a:spLocks noGrp="1"/>
          </p:cNvSpPr>
          <p:nvPr>
            <p:ph type="sldNum" sz="quarter" idx="5"/>
          </p:nvPr>
        </p:nvSpPr>
        <p:spPr/>
        <p:txBody>
          <a:bodyPr/>
          <a:lstStyle/>
          <a:p>
            <a:fld id="{78BE4304-3E4C-4AC8-904B-3E02599722C9}" type="slidenum">
              <a:rPr lang="en-US"/>
              <a:t>6</a:t>
            </a:fld>
            <a:endParaRPr lang="en-US"/>
          </a:p>
        </p:txBody>
      </p:sp>
    </p:spTree>
    <p:extLst>
      <p:ext uri="{BB962C8B-B14F-4D97-AF65-F5344CB8AC3E}">
        <p14:creationId xmlns:p14="http://schemas.microsoft.com/office/powerpoint/2010/main" val="250640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Social Justice-</a:t>
            </a:r>
            <a:r>
              <a:rPr lang="en-US" err="1">
                <a:cs typeface="Calibri"/>
              </a:rPr>
              <a:t>rebecca</a:t>
            </a:r>
            <a:endParaRPr lang="en-US">
              <a:cs typeface="Calibri"/>
            </a:endParaRPr>
          </a:p>
          <a:p>
            <a:r>
              <a:rPr lang="en-US">
                <a:cs typeface="Calibri"/>
              </a:rPr>
              <a:t>The most powerful people for reducing ACE scores in the next generation are parenting adults. But they must first know about ACEs and their effects ot realize this potential. Parents who expereinced a great deal of ACEs when they were children deserve to know their normal responses to that adversity have the potential to make parenting more difficult. If they learn about ACEs they have the chance to reconstruct their personal narrative their lives and intentionally choose a more protected developmental path for their children. When we avoid talking about it we may also be indirectly sending the message that people should be ashamed of their childhood experiences. Shame can increase the risk of intergeneartional transmission bc it reinforces one of the pathways for admission- avoidance.</a:t>
            </a:r>
          </a:p>
          <a:p>
            <a:endParaRPr lang="en-US">
              <a:cs typeface="Calibri"/>
            </a:endParaRPr>
          </a:p>
          <a:p>
            <a:endParaRPr lang="en-US">
              <a:cs typeface="Calibri"/>
            </a:endParaRPr>
          </a:p>
          <a:p>
            <a:r>
              <a:rPr lang="en-US">
                <a:cs typeface="Calibri"/>
              </a:rPr>
              <a:t>Aces are </a:t>
            </a:r>
            <a:r>
              <a:rPr lang="en-US" dirty="0">
                <a:cs typeface="Calibri"/>
              </a:rPr>
              <a:t>attachment-</a:t>
            </a:r>
            <a:r>
              <a:rPr lang="en-US" dirty="0" err="1">
                <a:cs typeface="Calibri"/>
              </a:rPr>
              <a:t>rebecca</a:t>
            </a:r>
            <a:endParaRPr lang="en-US">
              <a:cs typeface="Calibri"/>
            </a:endParaRPr>
          </a:p>
          <a:p>
            <a:r>
              <a:rPr lang="en-US">
                <a:cs typeface="Calibri"/>
              </a:rPr>
              <a:t>While there are many types of traumas that may impact a community- community violence, racism, natural disasters, </a:t>
            </a:r>
          </a:p>
          <a:p>
            <a:r>
              <a:rPr lang="en-US">
                <a:cs typeface="Calibri"/>
              </a:rPr>
              <a:t>This packet addresses ACEs that were a part of the original ACE study which all occur within the context of a relationship. Home visitors are therefore uniquely positioned to be able to help families mitigate the effects of past, present and future adversities through supporting protective, responsive parenting and safe attachmenet relationships.</a:t>
            </a:r>
          </a:p>
          <a:p>
            <a:r>
              <a:rPr lang="en-US">
                <a:cs typeface="Calibri"/>
              </a:rPr>
              <a:t>Families coping with lifetime of of overwhelming stress may be focused on survival and an infant's critical need for nurturing and protection goes unmet... 0-3/5 most critical window of development.</a:t>
            </a:r>
          </a:p>
          <a:p>
            <a:r>
              <a:rPr lang="en-US">
                <a:cs typeface="Calibri"/>
              </a:rPr>
              <a:t>Strong parent/child relationship can serve as a buffer/protective factor for current or future ACEs. </a:t>
            </a:r>
          </a:p>
          <a:p>
            <a:r>
              <a:rPr lang="en-US">
                <a:cs typeface="Calibri"/>
              </a:rPr>
              <a:t>Used to think if parent experienced one kind of adversity like physical abuse they would be more likely to pass that on- know that that's not necessarily true and there is more to it than that.  A normal response to experiencing ACEs can include depression, risk for alcohol dependence, or difficulty with emotional regulation which can lead to rel problems or problems w employment. These risks when manifested become ACEs for the next generation.</a:t>
            </a:r>
          </a:p>
          <a:p>
            <a:endParaRPr lang="en-US">
              <a:cs typeface="Calibri"/>
            </a:endParaRPr>
          </a:p>
          <a:p>
            <a:r>
              <a:rPr lang="en-US" dirty="0">
                <a:cs typeface="Calibri"/>
              </a:rPr>
              <a:t>Lisa: pg. 22 </a:t>
            </a:r>
            <a:r>
              <a:rPr lang="en-US">
                <a:cs typeface="Calibri"/>
              </a:rPr>
              <a:t>Use of RS- </a:t>
            </a:r>
            <a:r>
              <a:rPr lang="en-US" dirty="0">
                <a:cs typeface="Calibri"/>
              </a:rPr>
              <a:t>Reflective Supervision is recommended when bringing </a:t>
            </a:r>
            <a:r>
              <a:rPr lang="en-US" dirty="0" err="1">
                <a:cs typeface="Calibri"/>
              </a:rPr>
              <a:t>NEAR@Home</a:t>
            </a:r>
            <a:r>
              <a:rPr lang="en-US" dirty="0">
                <a:cs typeface="Calibri"/>
              </a:rPr>
              <a:t> to your program. Working with infants, toddlers, and young children and their families can evoke strong feelings as well as protective urges. Reflective supervision provides a space for home visitors to strengthen their own reflective practice. It allows a safe space to think about these strong feelings. It strengthens the commitment to bring attitudes of curiosity, empathy, openness and self-awareness. It is essential to understand through parallel process, we will in turn strengthen our parents ability to reflect on a deeper level.</a:t>
            </a:r>
            <a:r>
              <a:rPr lang="en-US">
                <a:cs typeface="Calibri"/>
              </a:rPr>
              <a:t> </a:t>
            </a:r>
          </a:p>
          <a:p>
            <a:endParaRPr lang="en-US">
              <a:cs typeface="Calibri"/>
            </a:endParaRPr>
          </a:p>
          <a:p>
            <a:r>
              <a:rPr lang="en-US">
                <a:cs typeface="Calibri"/>
              </a:rPr>
              <a:t>TIC-rebecca</a:t>
            </a:r>
          </a:p>
          <a:p>
            <a:r>
              <a:rPr lang="en-US">
                <a:cs typeface="Calibri"/>
              </a:rPr>
              <a:t>Describe a tic approach, focus on safety: physical, psychological, socially, moral. </a:t>
            </a:r>
          </a:p>
          <a:p>
            <a:r>
              <a:rPr lang="en-US">
                <a:cs typeface="Calibri"/>
              </a:rPr>
              <a:t>Containment as major strategy- spacious listening, co-regulation of affect, ending on hope</a:t>
            </a:r>
          </a:p>
          <a:p>
            <a:r>
              <a:rPr lang="en-US">
                <a:cs typeface="Calibri"/>
              </a:rPr>
              <a:t>Note on psychological safety- refers to ability to be safe w oneself, to rely on one's own ability to self protect. One of the most shattering losses that occurs as a result of traumatic experiences is an inability to protect one's boundaries from the trespasses of other people. </a:t>
            </a:r>
          </a:p>
          <a:p>
            <a:endParaRPr lang="en-US">
              <a:cs typeface="Calibri"/>
            </a:endParaRPr>
          </a:p>
          <a:p>
            <a:r>
              <a:rPr lang="en-US" dirty="0">
                <a:cs typeface="Calibri"/>
              </a:rPr>
              <a:t>Lisa: This ACE study determined that the home visiting staff have twice as many ACEs as the general public. Having trauma in our childhood may very well be what draws us to this field. There are also home visitors that are concerned that if there score is 0, will they be able to relate to families, or are worried about being viewed as privileged. When we think about our client’s “difficult behavior” as a form of communication that may be a result of adverse childhood experiences, we will increase our compassion and empathy.</a:t>
            </a:r>
            <a:r>
              <a:rPr lang="en-US">
                <a:cs typeface="Calibri"/>
              </a:rPr>
              <a:t> </a:t>
            </a:r>
            <a:r>
              <a:rPr lang="en-US" dirty="0">
                <a:cs typeface="Calibri"/>
              </a:rPr>
              <a:t> That being said, we need the space to work through our own history. The families we work </a:t>
            </a:r>
            <a:r>
              <a:rPr lang="en-US">
                <a:cs typeface="Calibri"/>
              </a:rPr>
              <a:t>with </a:t>
            </a:r>
            <a:r>
              <a:rPr lang="en-US" dirty="0">
                <a:cs typeface="Calibri"/>
              </a:rPr>
              <a:t>may be dysregulating and it is crucial that we develop appropriate boundaries as well as understanding how we self-regulate. Self-care is a also an essential part of this work.</a:t>
            </a:r>
            <a:r>
              <a:rPr lang="en-US">
                <a:cs typeface="Calibri"/>
              </a:rPr>
              <a:t> </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8BE4304-3E4C-4AC8-904B-3E02599722C9}" type="slidenum">
              <a:rPr lang="en-US"/>
              <a:t>7</a:t>
            </a:fld>
            <a:endParaRPr lang="en-US"/>
          </a:p>
        </p:txBody>
      </p:sp>
    </p:spTree>
    <p:extLst>
      <p:ext uri="{BB962C8B-B14F-4D97-AF65-F5344CB8AC3E}">
        <p14:creationId xmlns:p14="http://schemas.microsoft.com/office/powerpoint/2010/main" val="113748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Rebecca</a:t>
            </a:r>
          </a:p>
          <a:p>
            <a:r>
              <a:rPr lang="en-US">
                <a:cs typeface="Calibri"/>
              </a:rPr>
              <a:t>Home visitors working on the NEAR model development described feeling great relief on reading Dr Felittis' quote.</a:t>
            </a:r>
          </a:p>
          <a:p>
            <a:r>
              <a:rPr lang="en-US">
                <a:cs typeface="Calibri"/>
              </a:rPr>
              <a:t>The Core Elements of a NEAR home visit are organized around his words.</a:t>
            </a:r>
          </a:p>
          <a:p>
            <a:endParaRPr lang="en-US">
              <a:cs typeface="Calibri"/>
            </a:endParaRPr>
          </a:p>
          <a:p>
            <a:r>
              <a:rPr lang="en-US">
                <a:cs typeface="Calibri"/>
              </a:rPr>
              <a:t>Also a IMH principle!</a:t>
            </a:r>
          </a:p>
          <a:p>
            <a:r>
              <a:rPr lang="en-US">
                <a:cs typeface="Calibri"/>
              </a:rPr>
              <a:t>These are the how-to's , road map etc </a:t>
            </a:r>
          </a:p>
        </p:txBody>
      </p:sp>
      <p:sp>
        <p:nvSpPr>
          <p:cNvPr id="4" name="Slide Number Placeholder 3"/>
          <p:cNvSpPr>
            <a:spLocks noGrp="1"/>
          </p:cNvSpPr>
          <p:nvPr>
            <p:ph type="sldNum" sz="quarter" idx="5"/>
          </p:nvPr>
        </p:nvSpPr>
        <p:spPr/>
        <p:txBody>
          <a:bodyPr/>
          <a:lstStyle/>
          <a:p>
            <a:fld id="{78BE4304-3E4C-4AC8-904B-3E02599722C9}" type="slidenum">
              <a:rPr lang="en-US"/>
              <a:t>8</a:t>
            </a:fld>
            <a:endParaRPr lang="en-US"/>
          </a:p>
        </p:txBody>
      </p:sp>
    </p:spTree>
    <p:extLst>
      <p:ext uri="{BB962C8B-B14F-4D97-AF65-F5344CB8AC3E}">
        <p14:creationId xmlns:p14="http://schemas.microsoft.com/office/powerpoint/2010/main" val="96977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a:cs typeface="Calibri"/>
              </a:rPr>
              <a:t>Page 29 </a:t>
            </a:r>
            <a:r>
              <a:rPr lang="en-US" dirty="0">
                <a:cs typeface="Calibri"/>
              </a:rPr>
              <a:t>- 39 </a:t>
            </a:r>
            <a:r>
              <a:rPr lang="en-US">
                <a:cs typeface="Calibri"/>
              </a:rPr>
              <a:t>in booklets</a:t>
            </a:r>
          </a:p>
          <a:p>
            <a:endParaRPr lang="en-US">
              <a:cs typeface="Calibri"/>
            </a:endParaRPr>
          </a:p>
          <a:p>
            <a:r>
              <a:rPr lang="en-US">
                <a:cs typeface="Calibri"/>
              </a:rPr>
              <a:t>Lisa</a:t>
            </a:r>
          </a:p>
          <a:p>
            <a:endParaRPr lang="en-US">
              <a:cs typeface="Calibri"/>
            </a:endParaRPr>
          </a:p>
          <a:p>
            <a:r>
              <a:rPr lang="en-US" dirty="0">
                <a:cs typeface="Calibri"/>
              </a:rPr>
              <a:t>Preparing: Supervisors and home visitors – and our case, our mentoring groups – think about how to introduce NEAR and do an ACE survey with families. It needs to fit the model and expectations of your agency. Perhaps this will happen over several home visits for example. It is important to be regulated when approaching this with a family, so understanding how to remain in a calm state of mind is important. We chose to prepare for visits with families we felt would receive this well – maybe families we knew well. This was a place to start.</a:t>
            </a:r>
          </a:p>
          <a:p>
            <a:endParaRPr lang="en-US" dirty="0">
              <a:cs typeface="Calibri"/>
            </a:endParaRPr>
          </a:p>
          <a:p>
            <a:r>
              <a:rPr lang="en-US" dirty="0">
                <a:cs typeface="Calibri"/>
              </a:rPr>
              <a:t>Asking: Role playing may be helpful in this area. We role played with a home visitor around a specific family she was anxious about approaching. Sharing with the family that this may surface thoughts, memories and feelings about what happened in their own childhood. The hope would be to shift to thinking about their children’s experiences. It is important to be transparent about mandatory reporting.</a:t>
            </a:r>
            <a:endParaRPr lang="en-US">
              <a:cs typeface="Calibri"/>
            </a:endParaRPr>
          </a:p>
        </p:txBody>
      </p:sp>
      <p:sp>
        <p:nvSpPr>
          <p:cNvPr id="4" name="Slide Number Placeholder 3"/>
          <p:cNvSpPr>
            <a:spLocks noGrp="1"/>
          </p:cNvSpPr>
          <p:nvPr>
            <p:ph type="sldNum" sz="quarter" idx="5"/>
          </p:nvPr>
        </p:nvSpPr>
        <p:spPr/>
        <p:txBody>
          <a:bodyPr/>
          <a:lstStyle/>
          <a:p>
            <a:fld id="{78BE4304-3E4C-4AC8-904B-3E02599722C9}" type="slidenum">
              <a:rPr lang="en-US"/>
              <a:t>9</a:t>
            </a:fld>
            <a:endParaRPr lang="en-US"/>
          </a:p>
        </p:txBody>
      </p:sp>
    </p:spTree>
    <p:extLst>
      <p:ext uri="{BB962C8B-B14F-4D97-AF65-F5344CB8AC3E}">
        <p14:creationId xmlns:p14="http://schemas.microsoft.com/office/powerpoint/2010/main" val="1957186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9"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9" cy="861420"/>
          </a:xfrm>
        </p:spPr>
        <p:txBody>
          <a:bodyPr anchor="t"/>
          <a:lstStyle>
            <a:lvl1pPr marL="0" indent="0" algn="l">
              <a:buNone/>
              <a:defRPr cap="all">
                <a:solidFill>
                  <a:schemeClr val="accent1">
                    <a:lumMod val="60000"/>
                    <a:lumOff val="4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6" y="1792226"/>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10/10/2019</a:t>
            </a:fld>
            <a:endParaRPr lang="en-US"/>
          </a:p>
        </p:txBody>
      </p:sp>
      <p:sp>
        <p:nvSpPr>
          <p:cNvPr id="5" name="Footer Placeholder 4"/>
          <p:cNvSpPr>
            <a:spLocks noGrp="1"/>
          </p:cNvSpPr>
          <p:nvPr>
            <p:ph type="ftr" sz="quarter" idx="11"/>
          </p:nvPr>
        </p:nvSpPr>
        <p:spPr bwMode="gray">
          <a:xfrm rot="5400000">
            <a:off x="8951977" y="3227834"/>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2" y="295731"/>
            <a:ext cx="838199" cy="767687"/>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1200">
                <a:solidFill>
                  <a:schemeClr val="accent1">
                    <a:lumMod val="60000"/>
                    <a:lumOff val="4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10/10/2019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7"/>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9" y="2613788"/>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7" y="982134"/>
            <a:ext cx="8453907"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6" y="5029201"/>
            <a:ext cx="9244897" cy="997857"/>
          </a:xfrm>
        </p:spPr>
        <p:txBody>
          <a:bodyPr anchor="ct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10/10/2019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5024967"/>
            <a:ext cx="8825659" cy="860400"/>
          </a:xfrm>
        </p:spPr>
        <p:txBody>
          <a:bodyPr anchor="t"/>
          <a:lstStyle>
            <a:lvl1pPr marL="0" indent="0" algn="l">
              <a:buNone/>
              <a:defRPr sz="2000" cap="none">
                <a:solidFill>
                  <a:schemeClr val="accent1">
                    <a:lumMod val="60000"/>
                    <a:lumOff val="4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10/10/2019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2400" b="0">
                <a:solidFill>
                  <a:schemeClr val="accent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6"/>
            <a:ext cx="3141879" cy="2847293"/>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2400" b="0">
                <a:solidFill>
                  <a:schemeClr val="accent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2" y="3179765"/>
            <a:ext cx="3147009" cy="2847293"/>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2400" b="0">
                <a:solidFill>
                  <a:schemeClr val="accent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4"/>
            <a:ext cx="3145536" cy="2847293"/>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17" name="Straight Connector 16"/>
          <p:cNvCxnSpPr/>
          <p:nvPr/>
        </p:nvCxnSpPr>
        <p:spPr>
          <a:xfrm>
            <a:off x="440397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2400" b="0">
                <a:solidFill>
                  <a:schemeClr val="accent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9" cy="91795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2400" b="0">
                <a:solidFill>
                  <a:schemeClr val="accent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p>
        </p:txBody>
      </p:sp>
      <p:sp>
        <p:nvSpPr>
          <p:cNvPr id="23" name="Text Placeholder 3"/>
          <p:cNvSpPr>
            <a:spLocks noGrp="1"/>
          </p:cNvSpPr>
          <p:nvPr>
            <p:ph type="body" sz="half" idx="19"/>
          </p:nvPr>
        </p:nvSpPr>
        <p:spPr>
          <a:xfrm>
            <a:off x="4570173" y="5109105"/>
            <a:ext cx="3050439" cy="91795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2400" b="0">
                <a:solidFill>
                  <a:schemeClr val="accent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43" name="Straight Connector 42"/>
          <p:cNvCxnSpPr/>
          <p:nvPr/>
        </p:nvCxnSpPr>
        <p:spPr>
          <a:xfrm>
            <a:off x="440583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10/10/2019</a:t>
            </a:fld>
            <a:endParaRPr lang="en-US"/>
          </a:p>
        </p:txBody>
      </p:sp>
      <p:sp>
        <p:nvSpPr>
          <p:cNvPr id="8" name="Footer Placeholder 7"/>
          <p:cNvSpPr>
            <a:spLocks noGrp="1"/>
          </p:cNvSpPr>
          <p:nvPr>
            <p:ph type="ftr" sz="quarter" idx="11"/>
          </p:nvPr>
        </p:nvSpPr>
        <p:spPr>
          <a:xfrm>
            <a:off x="561111" y="6391840"/>
            <a:ext cx="3644283" cy="304801"/>
          </a:xfr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5"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41" y="6391840"/>
            <a:ext cx="990599" cy="304799"/>
          </a:xfrm>
        </p:spPr>
        <p:txBody>
          <a:bodyPr/>
          <a:lstStyle/>
          <a:p>
            <a:fld id="{53086D93-FCAC-47E0-A2EE-787E62CA814C}" type="datetimeFigureOut">
              <a:rPr lang="en-US" dirty="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6" y="6391840"/>
            <a:ext cx="992135" cy="304799"/>
          </a:xfrm>
        </p:spPr>
        <p:txBody>
          <a:bodyPr/>
          <a:lstStyle/>
          <a:p>
            <a:fld id="{CDA879A6-0FD0-4734-A311-86BFCA472E6E}" type="datetimeFigureOut">
              <a:rPr lang="en-US" dirty="0"/>
              <a:t>10/10/2019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5"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2000" cap="all">
                <a:solidFill>
                  <a:schemeClr val="accent1">
                    <a:lumMod val="60000"/>
                    <a:lumOff val="4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10/10/2019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2"/>
            <a:ext cx="482515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4"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4"/>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4" y="3179764"/>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10/10/2019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9"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400">
                <a:solidFill>
                  <a:schemeClr val="accent1">
                    <a:lumMod val="60000"/>
                    <a:lumOff val="4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5"/>
            <a:ext cx="3865135"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lumMod val="60000"/>
                    <a:lumOff val="4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5"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5"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6" y="6391840"/>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10/10/2019</a:t>
            </a:fld>
            <a:endParaRPr lang="en-US"/>
          </a:p>
        </p:txBody>
      </p:sp>
      <p:sp>
        <p:nvSpPr>
          <p:cNvPr id="5" name="Footer Placeholder 4"/>
          <p:cNvSpPr>
            <a:spLocks noGrp="1"/>
          </p:cNvSpPr>
          <p:nvPr>
            <p:ph type="ftr" sz="quarter" idx="3"/>
          </p:nvPr>
        </p:nvSpPr>
        <p:spPr>
          <a:xfrm>
            <a:off x="561111" y="6391840"/>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189"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the-smiling-pony.deviantart.com/art/Lightbulb-cutie-mark-request-28192861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n.wikipedia.org/wiki/Wikipedia_talk:Manual_of_Style/endash_spacing" TargetMode="Externa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flickr.com/photos/wildrose115/23173416364" TargetMode="Externa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jpeg"/><Relationship Id="rId7" Type="http://schemas.openxmlformats.org/officeDocument/2006/relationships/hyperlink" Target="https://creativecommons.org/licenses/by/3.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flickr.com/photos/wildrose115/23173416364" TargetMode="External"/><Relationship Id="rId5" Type="http://schemas.openxmlformats.org/officeDocument/2006/relationships/hyperlink" Target="https://www.flickr.com/photos/sully_aka__wstera2/2233139278" TargetMode="Externa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creativecommons.org/licenses/by-nc/3.0/" TargetMode="External"/><Relationship Id="rId5" Type="http://schemas.openxmlformats.org/officeDocument/2006/relationships/hyperlink" Target="https://ichasyahfa.wordpress.com/2014/12/28/reflection-keep-moving-forward/" TargetMode="External"/><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the-smiling-pony.deviantart.com/art/Lightbulb-cutie-mark-request-281928617" TargetMode="Externa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Afkrydsningsboks_(_check_box_)_2.sv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hyperlink" Target="https://www.goodreads.com/work/quotes/56405219"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basicblogtips.com/blog-trust-factor.html"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pixabay.com/en/work-in-progress-sign-activity-2402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rmiller@reachdane.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hyperlink" Target="mailto:lseidl-gafner@reachdane.org"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4572200-B5A5-44B2-AA29-629EF1C52F46}"/>
              </a:ext>
            </a:extLst>
          </p:cNvPr>
          <p:cNvSpPr>
            <a:spLocks noGrp="1"/>
          </p:cNvSpPr>
          <p:nvPr>
            <p:ph type="ctrTitle"/>
          </p:nvPr>
        </p:nvSpPr>
        <p:spPr>
          <a:xfrm>
            <a:off x="6744929" y="1241266"/>
            <a:ext cx="4798142" cy="3153753"/>
          </a:xfrm>
        </p:spPr>
        <p:txBody>
          <a:bodyPr>
            <a:normAutofit/>
          </a:bodyPr>
          <a:lstStyle/>
          <a:p>
            <a:pPr>
              <a:lnSpc>
                <a:spcPct val="90000"/>
              </a:lnSpc>
            </a:pPr>
            <a:r>
              <a:rPr lang="en-US" sz="4200">
                <a:solidFill>
                  <a:srgbClr val="EBEBEB"/>
                </a:solidFill>
              </a:rPr>
              <a:t>Addressing ACEs in Home Visiting Using NEAR Science Model</a:t>
            </a:r>
          </a:p>
        </p:txBody>
      </p:sp>
      <p:sp>
        <p:nvSpPr>
          <p:cNvPr id="5" name="Subtitle 4">
            <a:extLst>
              <a:ext uri="{FF2B5EF4-FFF2-40B4-BE49-F238E27FC236}">
                <a16:creationId xmlns:a16="http://schemas.microsoft.com/office/drawing/2014/main" id="{D7789442-2867-417A-A651-C205DEB467C6}"/>
              </a:ext>
            </a:extLst>
          </p:cNvPr>
          <p:cNvSpPr>
            <a:spLocks noGrp="1"/>
          </p:cNvSpPr>
          <p:nvPr>
            <p:ph type="subTitle" idx="1"/>
          </p:nvPr>
        </p:nvSpPr>
        <p:spPr>
          <a:xfrm>
            <a:off x="6744929" y="4591665"/>
            <a:ext cx="4798142" cy="1622322"/>
          </a:xfrm>
        </p:spPr>
        <p:txBody>
          <a:bodyPr>
            <a:normAutofit/>
          </a:bodyPr>
          <a:lstStyle/>
          <a:p>
            <a:r>
              <a:rPr lang="en-US"/>
              <a:t>How implementing this approach is leading to big culture change for one home visiting program </a:t>
            </a:r>
          </a:p>
        </p:txBody>
      </p:sp>
      <p:sp>
        <p:nvSpPr>
          <p:cNvPr id="32" name="Rectangle 31">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7" name="Graphic 26" descr="Street">
            <a:extLst>
              <a:ext uri="{FF2B5EF4-FFF2-40B4-BE49-F238E27FC236}">
                <a16:creationId xmlns:a16="http://schemas.microsoft.com/office/drawing/2014/main" id="{ACA400DC-1BD9-40CE-92E2-7A406D243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8503"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3879987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22">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BB00E021-B089-4B3B-9B4D-3A2A34F85F84}"/>
              </a:ext>
            </a:extLst>
          </p:cNvPr>
          <p:cNvSpPr>
            <a:spLocks noGrp="1"/>
          </p:cNvSpPr>
          <p:nvPr>
            <p:ph type="title"/>
          </p:nvPr>
        </p:nvSpPr>
        <p:spPr>
          <a:xfrm>
            <a:off x="1154954" y="973668"/>
            <a:ext cx="8761413" cy="706964"/>
          </a:xfrm>
        </p:spPr>
        <p:txBody>
          <a:bodyPr>
            <a:normAutofit/>
          </a:bodyPr>
          <a:lstStyle/>
          <a:p>
            <a:pPr>
              <a:lnSpc>
                <a:spcPct val="90000"/>
              </a:lnSpc>
            </a:pPr>
            <a:r>
              <a:rPr lang="en-US" sz="2000">
                <a:solidFill>
                  <a:srgbClr val="FFFFFF"/>
                </a:solidFill>
              </a:rPr>
              <a:t>Mandatory Reporting</a:t>
            </a:r>
            <a:br>
              <a:rPr lang="en-US" sz="2000">
                <a:solidFill>
                  <a:srgbClr val="FFFFFF"/>
                </a:solidFill>
              </a:rPr>
            </a:br>
            <a:r>
              <a:rPr lang="en-US" sz="2000">
                <a:solidFill>
                  <a:srgbClr val="FFFFFF"/>
                </a:solidFill>
              </a:rPr>
              <a:t>(page 27)</a:t>
            </a:r>
          </a:p>
        </p:txBody>
      </p:sp>
      <p:sp>
        <p:nvSpPr>
          <p:cNvPr id="27" name="Rectangle 26">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5" name="Content Placeholder 2">
            <a:extLst>
              <a:ext uri="{FF2B5EF4-FFF2-40B4-BE49-F238E27FC236}">
                <a16:creationId xmlns:a16="http://schemas.microsoft.com/office/drawing/2014/main" id="{B71D4A78-2226-48E6-9B51-BC2C84A7F8A5}"/>
              </a:ext>
            </a:extLst>
          </p:cNvPr>
          <p:cNvGraphicFramePr>
            <a:graphicFrameLocks noGrp="1"/>
          </p:cNvGraphicFramePr>
          <p:nvPr>
            <p:ph idx="1"/>
            <p:extLst>
              <p:ext uri="{D42A27DB-BD31-4B8C-83A1-F6EECF244321}">
                <p14:modId xmlns:p14="http://schemas.microsoft.com/office/powerpoint/2010/main" val="2084472278"/>
              </p:ext>
            </p:extLst>
          </p:nvPr>
        </p:nvGraphicFramePr>
        <p:xfrm>
          <a:off x="1286934" y="1900518"/>
          <a:ext cx="9625383" cy="3983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50607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6" y="643467"/>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a:p>
        </p:txBody>
      </p:sp>
      <p:sp>
        <p:nvSpPr>
          <p:cNvPr id="11" name="Freeform: Shape 10">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7" y="1702087"/>
            <a:ext cx="3209207" cy="612851"/>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a:p>
        </p:txBody>
      </p:sp>
      <p:pic>
        <p:nvPicPr>
          <p:cNvPr id="2" name="Picture 2" descr="A screenshot of a social media post&#10;&#10;Description generated with very high confidence">
            <a:extLst>
              <a:ext uri="{FF2B5EF4-FFF2-40B4-BE49-F238E27FC236}">
                <a16:creationId xmlns:a16="http://schemas.microsoft.com/office/drawing/2014/main" id="{73EC984F-990A-48F1-966E-A4ABE18D3C59}"/>
              </a:ext>
            </a:extLst>
          </p:cNvPr>
          <p:cNvPicPr>
            <a:picLocks noChangeAspect="1"/>
          </p:cNvPicPr>
          <p:nvPr/>
        </p:nvPicPr>
        <p:blipFill>
          <a:blip r:embed="rId3"/>
          <a:stretch>
            <a:fillRect/>
          </a:stretch>
        </p:blipFill>
        <p:spPr>
          <a:xfrm>
            <a:off x="3008759" y="1368777"/>
            <a:ext cx="8539776" cy="4120443"/>
          </a:xfrm>
          <a:prstGeom prst="rect">
            <a:avLst/>
          </a:prstGeom>
        </p:spPr>
      </p:pic>
    </p:spTree>
    <p:extLst>
      <p:ext uri="{BB962C8B-B14F-4D97-AF65-F5344CB8AC3E}">
        <p14:creationId xmlns:p14="http://schemas.microsoft.com/office/powerpoint/2010/main" val="306255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02EA836-C8B2-4010-B241-15DC8138EA7E}"/>
              </a:ext>
            </a:extLst>
          </p:cNvPr>
          <p:cNvSpPr>
            <a:spLocks noGrp="1"/>
          </p:cNvSpPr>
          <p:nvPr>
            <p:ph type="title"/>
          </p:nvPr>
        </p:nvSpPr>
        <p:spPr>
          <a:xfrm>
            <a:off x="639098" y="629265"/>
            <a:ext cx="5132438" cy="1622322"/>
          </a:xfrm>
        </p:spPr>
        <p:txBody>
          <a:bodyPr>
            <a:normAutofit/>
          </a:bodyPr>
          <a:lstStyle/>
          <a:p>
            <a:r>
              <a:rPr lang="en-US">
                <a:solidFill>
                  <a:srgbClr val="EBEBEB"/>
                </a:solidFill>
              </a:rPr>
              <a:t>Listening Considerations</a:t>
            </a:r>
          </a:p>
        </p:txBody>
      </p:sp>
      <p:pic>
        <p:nvPicPr>
          <p:cNvPr id="7" name="Graphic 6" descr="Parent and Child">
            <a:extLst>
              <a:ext uri="{FF2B5EF4-FFF2-40B4-BE49-F238E27FC236}">
                <a16:creationId xmlns:a16="http://schemas.microsoft.com/office/drawing/2014/main" id="{FFF5DC3F-21D7-4F55-B625-26EEF5436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4836" y="1023437"/>
            <a:ext cx="4828707" cy="4828707"/>
          </a:xfrm>
          <a:prstGeom prst="rect">
            <a:avLst/>
          </a:prstGeom>
        </p:spPr>
      </p:pic>
      <p:sp>
        <p:nvSpPr>
          <p:cNvPr id="18" name="Rectangle 17">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A139153-BCBC-4421-8CB9-D33FD840408E}"/>
              </a:ext>
            </a:extLst>
          </p:cNvPr>
          <p:cNvSpPr>
            <a:spLocks noGrp="1"/>
          </p:cNvSpPr>
          <p:nvPr>
            <p:ph idx="1"/>
          </p:nvPr>
        </p:nvSpPr>
        <p:spPr>
          <a:xfrm>
            <a:off x="639098" y="2418735"/>
            <a:ext cx="5132439" cy="3811742"/>
          </a:xfrm>
        </p:spPr>
        <p:txBody>
          <a:bodyPr vert="horz" lIns="91440" tIns="45720" rIns="91440" bIns="45720" rtlCol="0" anchor="ctr">
            <a:normAutofit/>
          </a:bodyPr>
          <a:lstStyle/>
          <a:p>
            <a:pPr marL="342265" indent="-342265"/>
            <a:r>
              <a:rPr lang="en-US">
                <a:solidFill>
                  <a:srgbClr val="FFFFFF"/>
                </a:solidFill>
              </a:rPr>
              <a:t>Understanding a parent's adverse childhood experience takes nothing away from understanding her resilience. It puts into perspective how spectacularly resilient she may be, the strengths she is building on for the next phase of her life and opens the space to talk about the life she wants for her family and her new baby" -Laura Porter</a:t>
            </a:r>
          </a:p>
        </p:txBody>
      </p:sp>
    </p:spTree>
    <p:extLst>
      <p:ext uri="{BB962C8B-B14F-4D97-AF65-F5344CB8AC3E}">
        <p14:creationId xmlns:p14="http://schemas.microsoft.com/office/powerpoint/2010/main" val="95953226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2" name="Freeform: Shape 2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4" name="Picture 4" descr="A screenshot of a social media post&#10;&#10;Description generated with very high confidence">
            <a:extLst>
              <a:ext uri="{FF2B5EF4-FFF2-40B4-BE49-F238E27FC236}">
                <a16:creationId xmlns:a16="http://schemas.microsoft.com/office/drawing/2014/main" id="{DDC8FC34-8175-4247-A67E-0836D9BFE7DE}"/>
              </a:ext>
            </a:extLst>
          </p:cNvPr>
          <p:cNvPicPr>
            <a:picLocks noGrp="1" noChangeAspect="1"/>
          </p:cNvPicPr>
          <p:nvPr>
            <p:ph idx="1"/>
          </p:nvPr>
        </p:nvPicPr>
        <p:blipFill rotWithShape="1">
          <a:blip r:embed="rId3"/>
          <a:srcRect l="1490" r="8354" b="-1"/>
          <a:stretch/>
        </p:blipFill>
        <p:spPr>
          <a:xfrm>
            <a:off x="5194607" y="803751"/>
            <a:ext cx="6391533" cy="5250498"/>
          </a:xfrm>
          <a:prstGeom prst="rect">
            <a:avLst/>
          </a:prstGeom>
        </p:spPr>
      </p:pic>
      <p:sp>
        <p:nvSpPr>
          <p:cNvPr id="26" name="Rectangle 2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1DBB0B91-FF91-4D57-9006-ADAC5EA38B28}"/>
              </a:ext>
            </a:extLst>
          </p:cNvPr>
          <p:cNvSpPr txBox="1"/>
          <p:nvPr/>
        </p:nvSpPr>
        <p:spPr>
          <a:xfrm>
            <a:off x="1154955" y="2120900"/>
            <a:ext cx="3133726" cy="389890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spcBef>
                <a:spcPts val="1000"/>
              </a:spcBef>
              <a:buClr>
                <a:schemeClr val="accent1"/>
              </a:buClr>
              <a:buSzPct val="80000"/>
              <a:buFont typeface="Wingdings 3" charset="2"/>
              <a:buChar char=""/>
            </a:pPr>
            <a:r>
              <a:rPr lang="en-US" dirty="0"/>
              <a:t>“Containment really does work. Mental Health sessions are 50 minutes long; they end even when there are emotions. Containment is a learned skill that requires practice and continuous reflective support.” </a:t>
            </a:r>
            <a:r>
              <a:rPr lang="en-US" dirty="0" err="1"/>
              <a:t>pg</a:t>
            </a:r>
            <a:r>
              <a:rPr lang="en-US" dirty="0"/>
              <a:t> 43</a:t>
            </a:r>
          </a:p>
        </p:txBody>
      </p:sp>
      <p:sp>
        <p:nvSpPr>
          <p:cNvPr id="3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82089204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6" y="643467"/>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a:p>
        </p:txBody>
      </p:sp>
      <p:sp>
        <p:nvSpPr>
          <p:cNvPr id="11" name="Freeform: Shape 10">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7" y="1702087"/>
            <a:ext cx="3209207" cy="612851"/>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a:p>
        </p:txBody>
      </p:sp>
      <p:pic>
        <p:nvPicPr>
          <p:cNvPr id="2" name="Picture 2" descr="A screenshot of a cell phone&#10;&#10;Description generated with very high confidence">
            <a:extLst>
              <a:ext uri="{FF2B5EF4-FFF2-40B4-BE49-F238E27FC236}">
                <a16:creationId xmlns:a16="http://schemas.microsoft.com/office/drawing/2014/main" id="{66BFD8F8-AD48-434D-8E75-9B966EA5321B}"/>
              </a:ext>
            </a:extLst>
          </p:cNvPr>
          <p:cNvPicPr>
            <a:picLocks noChangeAspect="1"/>
          </p:cNvPicPr>
          <p:nvPr/>
        </p:nvPicPr>
        <p:blipFill>
          <a:blip r:embed="rId3"/>
          <a:stretch>
            <a:fillRect/>
          </a:stretch>
        </p:blipFill>
        <p:spPr>
          <a:xfrm>
            <a:off x="3008759" y="835045"/>
            <a:ext cx="8539776" cy="5187913"/>
          </a:xfrm>
          <a:prstGeom prst="rect">
            <a:avLst/>
          </a:prstGeom>
        </p:spPr>
      </p:pic>
    </p:spTree>
    <p:extLst>
      <p:ext uri="{BB962C8B-B14F-4D97-AF65-F5344CB8AC3E}">
        <p14:creationId xmlns:p14="http://schemas.microsoft.com/office/powerpoint/2010/main" val="58083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BD7584D-17B1-4AB6-B6F9-E079094BAD9F}"/>
              </a:ext>
            </a:extLst>
          </p:cNvPr>
          <p:cNvSpPr>
            <a:spLocks noGrp="1"/>
          </p:cNvSpPr>
          <p:nvPr>
            <p:ph type="title"/>
          </p:nvPr>
        </p:nvSpPr>
        <p:spPr>
          <a:xfrm>
            <a:off x="1154955" y="973668"/>
            <a:ext cx="2942210" cy="1020232"/>
          </a:xfrm>
        </p:spPr>
        <p:txBody>
          <a:bodyPr>
            <a:normAutofit/>
          </a:bodyPr>
          <a:lstStyle/>
          <a:p>
            <a:r>
              <a:rPr lang="en-US">
                <a:solidFill>
                  <a:schemeClr val="tx1"/>
                </a:solidFill>
              </a:rPr>
              <a:t>Brain Break</a:t>
            </a:r>
          </a:p>
        </p:txBody>
      </p:sp>
      <p:pic>
        <p:nvPicPr>
          <p:cNvPr id="4" name="Picture 4" descr="A person that is standing in the snow&#10;&#10;Description generated with high confidence">
            <a:extLst>
              <a:ext uri="{FF2B5EF4-FFF2-40B4-BE49-F238E27FC236}">
                <a16:creationId xmlns:a16="http://schemas.microsoft.com/office/drawing/2014/main" id="{FD7A9E24-20B8-4CB8-8EF1-2C46A620CC26}"/>
              </a:ext>
            </a:extLst>
          </p:cNvPr>
          <p:cNvPicPr>
            <a:picLocks noChangeAspect="1"/>
          </p:cNvPicPr>
          <p:nvPr/>
        </p:nvPicPr>
        <p:blipFill rotWithShape="1">
          <a:blip r:embed="rId3"/>
          <a:srcRect t="38389" r="-1" b="-1"/>
          <a:stretch/>
        </p:blipFill>
        <p:spPr>
          <a:xfrm>
            <a:off x="5194607" y="803751"/>
            <a:ext cx="6391533" cy="5250498"/>
          </a:xfrm>
          <a:prstGeom prst="rect">
            <a:avLst/>
          </a:prstGeom>
        </p:spPr>
      </p:pic>
      <p:sp>
        <p:nvSpPr>
          <p:cNvPr id="17" name="Rectangle 1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 name="TextBox 5">
            <a:extLst>
              <a:ext uri="{FF2B5EF4-FFF2-40B4-BE49-F238E27FC236}">
                <a16:creationId xmlns:a16="http://schemas.microsoft.com/office/drawing/2014/main" id="{1A398053-B69C-437A-9CAD-7E17FAF23987}"/>
              </a:ext>
            </a:extLst>
          </p:cNvPr>
          <p:cNvSpPr txBox="1"/>
          <p:nvPr/>
        </p:nvSpPr>
        <p:spPr>
          <a:xfrm>
            <a:off x="6349040" y="1144437"/>
            <a:ext cx="19812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a:t>
            </a:r>
          </a:p>
        </p:txBody>
      </p:sp>
      <p:sp>
        <p:nvSpPr>
          <p:cNvPr id="9" name="Content Placeholder 8">
            <a:extLst>
              <a:ext uri="{FF2B5EF4-FFF2-40B4-BE49-F238E27FC236}">
                <a16:creationId xmlns:a16="http://schemas.microsoft.com/office/drawing/2014/main" id="{51B33972-D453-471F-BA02-B56C670EF758}"/>
              </a:ext>
            </a:extLst>
          </p:cNvPr>
          <p:cNvSpPr>
            <a:spLocks noGrp="1"/>
          </p:cNvSpPr>
          <p:nvPr>
            <p:ph idx="1"/>
          </p:nvPr>
        </p:nvSpPr>
        <p:spPr/>
        <p:txBody>
          <a:bodyPr vert="horz" lIns="91440" tIns="45720" rIns="91440" bIns="45720" rtlCol="0" anchor="t">
            <a:normAutofit/>
          </a:bodyPr>
          <a:lstStyle/>
          <a:p>
            <a:pPr marL="342265" indent="-342265"/>
            <a:r>
              <a:rPr lang="en-US"/>
              <a:t>Regulation Strategy</a:t>
            </a:r>
          </a:p>
          <a:p>
            <a:pPr marL="742315" lvl="1" indent="-342265"/>
            <a:r>
              <a:rPr lang="en-US"/>
              <a:t>Feeling my Feet</a:t>
            </a:r>
          </a:p>
        </p:txBody>
      </p:sp>
    </p:spTree>
    <p:extLst>
      <p:ext uri="{BB962C8B-B14F-4D97-AF65-F5344CB8AC3E}">
        <p14:creationId xmlns:p14="http://schemas.microsoft.com/office/powerpoint/2010/main" val="320102222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B42A-7A31-43B6-80AF-1C9B825DC13B}"/>
              </a:ext>
            </a:extLst>
          </p:cNvPr>
          <p:cNvSpPr>
            <a:spLocks noGrp="1"/>
          </p:cNvSpPr>
          <p:nvPr>
            <p:ph type="title"/>
          </p:nvPr>
        </p:nvSpPr>
        <p:spPr/>
        <p:txBody>
          <a:bodyPr/>
          <a:lstStyle/>
          <a:p>
            <a:r>
              <a:rPr lang="en-US"/>
              <a:t>Introducing NEAR Science to our Agency </a:t>
            </a:r>
          </a:p>
        </p:txBody>
      </p:sp>
      <p:sp>
        <p:nvSpPr>
          <p:cNvPr id="3" name="Content Placeholder 2">
            <a:extLst>
              <a:ext uri="{FF2B5EF4-FFF2-40B4-BE49-F238E27FC236}">
                <a16:creationId xmlns:a16="http://schemas.microsoft.com/office/drawing/2014/main" id="{D2B83C5C-932B-4B37-B3A9-1D7559B95290}"/>
              </a:ext>
            </a:extLst>
          </p:cNvPr>
          <p:cNvSpPr>
            <a:spLocks noGrp="1"/>
          </p:cNvSpPr>
          <p:nvPr>
            <p:ph idx="1"/>
          </p:nvPr>
        </p:nvSpPr>
        <p:spPr/>
        <p:txBody>
          <a:bodyPr/>
          <a:lstStyle/>
          <a:p>
            <a:r>
              <a:rPr lang="en-US"/>
              <a:t>Our Learning Collaborative Model</a:t>
            </a:r>
          </a:p>
          <a:p>
            <a:pPr lvl="1"/>
            <a:r>
              <a:rPr lang="en-US" sz="1800"/>
              <a:t>Goal: To provide education and support to home visitors as they learn and use NEAR Science in their home visiting. </a:t>
            </a:r>
          </a:p>
          <a:p>
            <a:pPr lvl="1"/>
            <a:r>
              <a:rPr lang="en-US" sz="1800"/>
              <a:t>Structure:</a:t>
            </a:r>
          </a:p>
          <a:p>
            <a:pPr lvl="2"/>
            <a:r>
              <a:rPr lang="en-US" sz="1800"/>
              <a:t>Meet once per month and cover the </a:t>
            </a:r>
            <a:r>
              <a:rPr lang="en-US" sz="1800" err="1"/>
              <a:t>Near@Home</a:t>
            </a:r>
            <a:r>
              <a:rPr lang="en-US" sz="1800"/>
              <a:t> booklet. </a:t>
            </a:r>
          </a:p>
          <a:p>
            <a:pPr lvl="2"/>
            <a:r>
              <a:rPr lang="en-US" sz="1800"/>
              <a:t>Discuss/role play the different parts of the Near “toolkit”</a:t>
            </a:r>
          </a:p>
          <a:p>
            <a:pPr lvl="2"/>
            <a:r>
              <a:rPr lang="en-US" sz="1800"/>
              <a:t>Reflect on visits as they happen with families</a:t>
            </a:r>
            <a:r>
              <a:rPr lang="en-US"/>
              <a:t>.</a:t>
            </a:r>
          </a:p>
          <a:p>
            <a:pPr marL="914377" lvl="2" indent="0">
              <a:buNone/>
            </a:pPr>
            <a:endParaRPr lang="en-US"/>
          </a:p>
          <a:p>
            <a:pPr marL="457189" lvl="1" indent="0">
              <a:buNone/>
            </a:pPr>
            <a:endParaRPr lang="en-US"/>
          </a:p>
        </p:txBody>
      </p:sp>
      <p:sp>
        <p:nvSpPr>
          <p:cNvPr id="4" name="Text Placeholder 3">
            <a:extLst>
              <a:ext uri="{FF2B5EF4-FFF2-40B4-BE49-F238E27FC236}">
                <a16:creationId xmlns:a16="http://schemas.microsoft.com/office/drawing/2014/main" id="{9360DFEC-BAEC-4F7F-A353-FB261A2C8DCB}"/>
              </a:ext>
            </a:extLst>
          </p:cNvPr>
          <p:cNvSpPr>
            <a:spLocks noGrp="1"/>
          </p:cNvSpPr>
          <p:nvPr>
            <p:ph type="body" sz="half" idx="2"/>
          </p:nvPr>
        </p:nvSpPr>
        <p:spPr/>
        <p:txBody>
          <a:bodyPr vert="horz" lIns="91440" tIns="45720" rIns="91440" bIns="45720" rtlCol="0" anchor="t">
            <a:normAutofit/>
          </a:bodyPr>
          <a:lstStyle/>
          <a:p>
            <a:r>
              <a:rPr lang="en-US" sz="2000"/>
              <a:t>Our Agency Approach to Learning the NEAR Science approach.</a:t>
            </a:r>
          </a:p>
        </p:txBody>
      </p:sp>
    </p:spTree>
    <p:extLst>
      <p:ext uri="{BB962C8B-B14F-4D97-AF65-F5344CB8AC3E}">
        <p14:creationId xmlns:p14="http://schemas.microsoft.com/office/powerpoint/2010/main" val="138603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3707C8-188B-4E40-8B87-C140091753F4}"/>
              </a:ext>
            </a:extLst>
          </p:cNvPr>
          <p:cNvSpPr>
            <a:spLocks noGrp="1"/>
          </p:cNvSpPr>
          <p:nvPr>
            <p:ph type="title"/>
          </p:nvPr>
        </p:nvSpPr>
        <p:spPr>
          <a:xfrm>
            <a:off x="1154955" y="973669"/>
            <a:ext cx="2942211" cy="4833745"/>
          </a:xfrm>
        </p:spPr>
        <p:txBody>
          <a:bodyPr>
            <a:normAutofit/>
          </a:bodyPr>
          <a:lstStyle/>
          <a:p>
            <a:r>
              <a:rPr lang="en-US" sz="2500">
                <a:solidFill>
                  <a:srgbClr val="EBEBEB"/>
                </a:solidFill>
              </a:rPr>
              <a:t>PRINCIPLES INFORMING THE DESIGN OF OUR LEARNING COLLABORATIVE</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5D8F409-B6A0-412C-8B64-9BD2F8EC0983}"/>
              </a:ext>
            </a:extLst>
          </p:cNvPr>
          <p:cNvGraphicFramePr>
            <a:graphicFrameLocks noGrp="1"/>
          </p:cNvGraphicFramePr>
          <p:nvPr>
            <p:ph idx="1"/>
            <p:extLst>
              <p:ext uri="{D42A27DB-BD31-4B8C-83A1-F6EECF244321}">
                <p14:modId xmlns:p14="http://schemas.microsoft.com/office/powerpoint/2010/main" val="1616793835"/>
              </p:ext>
            </p:extLst>
          </p:nvPr>
        </p:nvGraphicFramePr>
        <p:xfrm>
          <a:off x="5194301" y="808039"/>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479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B53E-6CB7-4F0F-BAC8-6981C932F80A}"/>
              </a:ext>
            </a:extLst>
          </p:cNvPr>
          <p:cNvSpPr>
            <a:spLocks noGrp="1"/>
          </p:cNvSpPr>
          <p:nvPr>
            <p:ph type="title"/>
          </p:nvPr>
        </p:nvSpPr>
        <p:spPr>
          <a:xfrm>
            <a:off x="1154955" y="675863"/>
            <a:ext cx="8761413" cy="1245704"/>
          </a:xfrm>
        </p:spPr>
        <p:txBody>
          <a:bodyPr/>
          <a:lstStyle/>
          <a:p>
            <a:pPr algn="ctr"/>
            <a:r>
              <a:rPr lang="en-US"/>
              <a:t>Nuts and Bolts of Reach Dane’s </a:t>
            </a:r>
            <a:r>
              <a:rPr lang="en-US" err="1"/>
              <a:t>Near@Home</a:t>
            </a:r>
            <a:r>
              <a:rPr lang="en-US"/>
              <a:t> Training</a:t>
            </a:r>
          </a:p>
        </p:txBody>
      </p:sp>
      <p:sp>
        <p:nvSpPr>
          <p:cNvPr id="3" name="TextBox 2">
            <a:extLst>
              <a:ext uri="{FF2B5EF4-FFF2-40B4-BE49-F238E27FC236}">
                <a16:creationId xmlns:a16="http://schemas.microsoft.com/office/drawing/2014/main" id="{30DFE8EC-0C7E-43A2-8B94-6706250A7C13}"/>
              </a:ext>
            </a:extLst>
          </p:cNvPr>
          <p:cNvSpPr txBox="1"/>
          <p:nvPr/>
        </p:nvSpPr>
        <p:spPr>
          <a:xfrm>
            <a:off x="662610" y="2928731"/>
            <a:ext cx="11012556" cy="2585323"/>
          </a:xfrm>
          <a:prstGeom prst="rect">
            <a:avLst/>
          </a:prstGeom>
          <a:noFill/>
        </p:spPr>
        <p:txBody>
          <a:bodyPr wrap="square" rtlCol="0">
            <a:spAutoFit/>
          </a:bodyPr>
          <a:lstStyle/>
          <a:p>
            <a:r>
              <a:rPr lang="en-US"/>
              <a:t>We had a 4 hour “kick off” training lead by Rebecca. We handed out the </a:t>
            </a:r>
            <a:r>
              <a:rPr lang="en-US" err="1"/>
              <a:t>Near@Home</a:t>
            </a:r>
            <a:r>
              <a:rPr lang="en-US"/>
              <a:t> booklet and covered some of the nuts and bolts of the collaborate which included… </a:t>
            </a:r>
          </a:p>
          <a:p>
            <a:endParaRPr lang="en-US"/>
          </a:p>
          <a:p>
            <a:pPr marL="285744" indent="-285744">
              <a:buFont typeface="Wingdings" panose="05000000000000000000" pitchFamily="2" charset="2"/>
              <a:buChar char="v"/>
            </a:pPr>
            <a:r>
              <a:rPr lang="en-US"/>
              <a:t>We will meet monthly for 2 hours.</a:t>
            </a:r>
          </a:p>
          <a:p>
            <a:pPr marL="285744" indent="-285744">
              <a:buFont typeface="Wingdings" panose="05000000000000000000" pitchFamily="2" charset="2"/>
              <a:buChar char="v"/>
            </a:pPr>
            <a:r>
              <a:rPr lang="en-US"/>
              <a:t>We will meet for 12 months.</a:t>
            </a:r>
          </a:p>
          <a:p>
            <a:pPr marL="285744" indent="-285744">
              <a:buFont typeface="Wingdings" panose="05000000000000000000" pitchFamily="2" charset="2"/>
              <a:buChar char="v"/>
            </a:pPr>
            <a:r>
              <a:rPr lang="en-US"/>
              <a:t>We will cover the contents of the </a:t>
            </a:r>
            <a:r>
              <a:rPr lang="en-US" err="1"/>
              <a:t>Near@Home</a:t>
            </a:r>
            <a:r>
              <a:rPr lang="en-US"/>
              <a:t>.</a:t>
            </a:r>
          </a:p>
          <a:p>
            <a:pPr marL="285744" indent="-285744">
              <a:buFont typeface="Wingdings" panose="05000000000000000000" pitchFamily="2" charset="2"/>
              <a:buChar char="v"/>
            </a:pPr>
            <a:r>
              <a:rPr lang="en-US"/>
              <a:t>We will encourage reflection and discussion.</a:t>
            </a:r>
          </a:p>
          <a:p>
            <a:pPr marL="285744" indent="-285744">
              <a:buFont typeface="Wingdings" panose="05000000000000000000" pitchFamily="2" charset="2"/>
              <a:buChar char="v"/>
            </a:pPr>
            <a:r>
              <a:rPr lang="en-US"/>
              <a:t>We will converse about how first visits are going. </a:t>
            </a:r>
          </a:p>
          <a:p>
            <a:pPr marL="285744" indent="-285744">
              <a:buFont typeface="Wingdings" panose="05000000000000000000" pitchFamily="2" charset="2"/>
              <a:buChar char="v"/>
            </a:pPr>
            <a:r>
              <a:rPr lang="en-US"/>
              <a:t>We will create a safe and supportive environment.</a:t>
            </a:r>
          </a:p>
        </p:txBody>
      </p:sp>
    </p:spTree>
    <p:extLst>
      <p:ext uri="{BB962C8B-B14F-4D97-AF65-F5344CB8AC3E}">
        <p14:creationId xmlns:p14="http://schemas.microsoft.com/office/powerpoint/2010/main" val="235718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F24E3-6B72-454E-9462-670CADE750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20101" y="4597026"/>
            <a:ext cx="1570960" cy="1579776"/>
          </a:xfrm>
          <a:prstGeom prst="rect">
            <a:avLst/>
          </a:prstGeom>
        </p:spPr>
      </p:pic>
      <p:sp>
        <p:nvSpPr>
          <p:cNvPr id="2" name="Title 1">
            <a:extLst>
              <a:ext uri="{FF2B5EF4-FFF2-40B4-BE49-F238E27FC236}">
                <a16:creationId xmlns:a16="http://schemas.microsoft.com/office/drawing/2014/main" id="{AFA12BC0-2386-4AC6-A264-6286481FE7E6}"/>
              </a:ext>
            </a:extLst>
          </p:cNvPr>
          <p:cNvSpPr>
            <a:spLocks noGrp="1"/>
          </p:cNvSpPr>
          <p:nvPr>
            <p:ph type="title"/>
          </p:nvPr>
        </p:nvSpPr>
        <p:spPr/>
        <p:txBody>
          <a:bodyPr/>
          <a:lstStyle/>
          <a:p>
            <a:r>
              <a:rPr lang="en-US"/>
              <a:t>Supervisor Journey</a:t>
            </a:r>
          </a:p>
        </p:txBody>
      </p:sp>
      <p:sp>
        <p:nvSpPr>
          <p:cNvPr id="5" name="TextBox 4">
            <a:extLst>
              <a:ext uri="{FF2B5EF4-FFF2-40B4-BE49-F238E27FC236}">
                <a16:creationId xmlns:a16="http://schemas.microsoft.com/office/drawing/2014/main" id="{D7DAD22E-2A16-4604-8D41-D4571241DE6A}"/>
              </a:ext>
            </a:extLst>
          </p:cNvPr>
          <p:cNvSpPr txBox="1"/>
          <p:nvPr/>
        </p:nvSpPr>
        <p:spPr>
          <a:xfrm>
            <a:off x="2605582" y="2886327"/>
            <a:ext cx="5792831" cy="3385542"/>
          </a:xfrm>
          <a:prstGeom prst="rect">
            <a:avLst/>
          </a:prstGeom>
          <a:noFill/>
        </p:spPr>
        <p:txBody>
          <a:bodyPr wrap="square" rtlCol="0">
            <a:spAutoFit/>
          </a:bodyPr>
          <a:lstStyle/>
          <a:p>
            <a:pPr marL="285744" indent="-285744">
              <a:buFont typeface="Wingdings" panose="05000000000000000000" pitchFamily="2" charset="2"/>
              <a:buChar char="v"/>
            </a:pPr>
            <a:r>
              <a:rPr lang="en-US" sz="2800"/>
              <a:t>Excitement</a:t>
            </a:r>
          </a:p>
          <a:p>
            <a:pPr marL="285744" indent="-285744">
              <a:buFont typeface="Wingdings" panose="05000000000000000000" pitchFamily="2" charset="2"/>
              <a:buChar char="v"/>
            </a:pPr>
            <a:r>
              <a:rPr lang="en-US" sz="2800"/>
              <a:t>Listening/Questioning</a:t>
            </a:r>
          </a:p>
          <a:p>
            <a:pPr marL="285744" indent="-285744">
              <a:buFont typeface="Wingdings" panose="05000000000000000000" pitchFamily="2" charset="2"/>
              <a:buChar char="v"/>
            </a:pPr>
            <a:r>
              <a:rPr lang="en-US" sz="2800"/>
              <a:t>Fear/Concern</a:t>
            </a:r>
          </a:p>
          <a:p>
            <a:pPr marL="285744" indent="-285744">
              <a:buFont typeface="Wingdings" panose="05000000000000000000" pitchFamily="2" charset="2"/>
              <a:buChar char="v"/>
            </a:pPr>
            <a:r>
              <a:rPr lang="en-US" sz="2800"/>
              <a:t>Impatience/Frustration</a:t>
            </a:r>
          </a:p>
          <a:p>
            <a:pPr marL="285744" indent="-285744">
              <a:buFont typeface="Wingdings" panose="05000000000000000000" pitchFamily="2" charset="2"/>
              <a:buChar char="v"/>
            </a:pPr>
            <a:r>
              <a:rPr lang="en-US" sz="2800"/>
              <a:t>Confirmation and Realization</a:t>
            </a:r>
          </a:p>
          <a:p>
            <a:pPr marL="285744" indent="-285744">
              <a:buFont typeface="Wingdings" panose="05000000000000000000" pitchFamily="2" charset="2"/>
              <a:buChar char="v"/>
            </a:pPr>
            <a:r>
              <a:rPr lang="en-US" sz="2800"/>
              <a:t>Continuing the journey…listening and learning</a:t>
            </a:r>
          </a:p>
          <a:p>
            <a:pPr marL="285744" indent="-285744">
              <a:buFont typeface="Wingdings" panose="05000000000000000000" pitchFamily="2" charset="2"/>
              <a:buChar char="v"/>
            </a:pPr>
            <a:endParaRPr lang="en-US"/>
          </a:p>
        </p:txBody>
      </p:sp>
    </p:spTree>
    <p:extLst>
      <p:ext uri="{BB962C8B-B14F-4D97-AF65-F5344CB8AC3E}">
        <p14:creationId xmlns:p14="http://schemas.microsoft.com/office/powerpoint/2010/main" val="410717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1FEBC7-9E78-4D83-9732-511A919E9A6A}"/>
              </a:ext>
            </a:extLst>
          </p:cNvPr>
          <p:cNvSpPr>
            <a:spLocks noGrp="1"/>
          </p:cNvSpPr>
          <p:nvPr>
            <p:ph sz="half" idx="1"/>
          </p:nvPr>
        </p:nvSpPr>
        <p:spPr>
          <a:xfrm>
            <a:off x="4720539" y="2531615"/>
            <a:ext cx="5213170" cy="3416301"/>
          </a:xfrm>
        </p:spPr>
        <p:txBody>
          <a:bodyPr vert="horz" lIns="91440" tIns="45720" rIns="91440" bIns="45720" rtlCol="0" anchor="t">
            <a:normAutofit/>
          </a:bodyPr>
          <a:lstStyle/>
          <a:p>
            <a:pPr marL="342265" indent="-342265"/>
            <a:r>
              <a:rPr lang="en-US"/>
              <a:t>Introductions</a:t>
            </a:r>
          </a:p>
          <a:p>
            <a:pPr marL="742315" lvl="1" indent="-285115"/>
            <a:r>
              <a:rPr lang="en-US" b="1"/>
              <a:t>Rebecca Miller, LMFT</a:t>
            </a:r>
          </a:p>
          <a:p>
            <a:pPr marL="1142365" lvl="2" indent="-227965"/>
            <a:r>
              <a:rPr lang="en-US"/>
              <a:t>Mental Health Manager at Reach Dane</a:t>
            </a:r>
          </a:p>
          <a:p>
            <a:pPr marL="1142365" lvl="2" indent="-227965"/>
            <a:r>
              <a:rPr lang="en-US"/>
              <a:t>Infant Mental Health Consultant</a:t>
            </a:r>
          </a:p>
          <a:p>
            <a:pPr marL="742315" lvl="1" indent="-285115"/>
            <a:r>
              <a:rPr lang="en-US" b="1"/>
              <a:t>Lisa Seidl-</a:t>
            </a:r>
            <a:r>
              <a:rPr lang="en-US" b="1" err="1"/>
              <a:t>Gafner</a:t>
            </a:r>
            <a:r>
              <a:rPr lang="en-US" b="1"/>
              <a:t>, MSW, APSW</a:t>
            </a:r>
          </a:p>
          <a:p>
            <a:pPr marL="1142365" lvl="2" indent="-227965"/>
            <a:r>
              <a:rPr lang="en-US"/>
              <a:t>Early Head Start Home-Based Manager at Reach Dane</a:t>
            </a:r>
          </a:p>
          <a:p>
            <a:pPr marL="342265" indent="-342265">
              <a:buClr>
                <a:srgbClr val="B31166"/>
              </a:buClr>
            </a:pPr>
            <a:r>
              <a:rPr lang="en-US" sz="1600" b="1"/>
              <a:t>HOUSEKEEPING (bathroom location, brain breaks, take care of yourself!)</a:t>
            </a:r>
          </a:p>
        </p:txBody>
      </p:sp>
      <p:pic>
        <p:nvPicPr>
          <p:cNvPr id="10" name="Picture 9">
            <a:extLst>
              <a:ext uri="{FF2B5EF4-FFF2-40B4-BE49-F238E27FC236}">
                <a16:creationId xmlns:a16="http://schemas.microsoft.com/office/drawing/2014/main" id="{B5C1AA7B-7D69-412C-B9A8-E9BA1B4E07E3}"/>
              </a:ext>
            </a:extLst>
          </p:cNvPr>
          <p:cNvPicPr>
            <a:picLocks noChangeAspect="1"/>
          </p:cNvPicPr>
          <p:nvPr/>
        </p:nvPicPr>
        <p:blipFill>
          <a:blip r:embed="rId3"/>
          <a:stretch>
            <a:fillRect/>
          </a:stretch>
        </p:blipFill>
        <p:spPr>
          <a:xfrm>
            <a:off x="3314766" y="593331"/>
            <a:ext cx="1597291" cy="1465267"/>
          </a:xfrm>
          <a:prstGeom prst="rect">
            <a:avLst/>
          </a:prstGeom>
        </p:spPr>
      </p:pic>
      <p:pic>
        <p:nvPicPr>
          <p:cNvPr id="12" name="Picture 11">
            <a:extLst>
              <a:ext uri="{FF2B5EF4-FFF2-40B4-BE49-F238E27FC236}">
                <a16:creationId xmlns:a16="http://schemas.microsoft.com/office/drawing/2014/main" id="{19A612B3-6B5C-4F3D-B2E7-A78EF53973B1}"/>
              </a:ext>
            </a:extLst>
          </p:cNvPr>
          <p:cNvPicPr>
            <a:picLocks noChangeAspect="1"/>
          </p:cNvPicPr>
          <p:nvPr/>
        </p:nvPicPr>
        <p:blipFill>
          <a:blip r:embed="rId4"/>
          <a:stretch>
            <a:fillRect/>
          </a:stretch>
        </p:blipFill>
        <p:spPr>
          <a:xfrm>
            <a:off x="6972187" y="597677"/>
            <a:ext cx="1649864" cy="1460921"/>
          </a:xfrm>
          <a:prstGeom prst="rect">
            <a:avLst/>
          </a:prstGeom>
        </p:spPr>
      </p:pic>
      <p:sp>
        <p:nvSpPr>
          <p:cNvPr id="3" name="TextBox 2">
            <a:extLst>
              <a:ext uri="{FF2B5EF4-FFF2-40B4-BE49-F238E27FC236}">
                <a16:creationId xmlns:a16="http://schemas.microsoft.com/office/drawing/2014/main" id="{1236E401-DF94-404B-AE85-DC2FD9139DFE}"/>
              </a:ext>
            </a:extLst>
          </p:cNvPr>
          <p:cNvSpPr txBox="1"/>
          <p:nvPr/>
        </p:nvSpPr>
        <p:spPr>
          <a:xfrm>
            <a:off x="812861" y="3515803"/>
            <a:ext cx="367772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WELCOME! We're Glad You're Here!</a:t>
            </a:r>
          </a:p>
        </p:txBody>
      </p:sp>
    </p:spTree>
    <p:extLst>
      <p:ext uri="{BB962C8B-B14F-4D97-AF65-F5344CB8AC3E}">
        <p14:creationId xmlns:p14="http://schemas.microsoft.com/office/powerpoint/2010/main" val="71039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3" name="Rectangle 3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7B059F-95A9-49E1-B06C-8C6F53EFCBEB}"/>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defTabSz="457200"/>
            <a:r>
              <a:rPr lang="en-US" sz="4600" b="0" i="0" kern="1200" dirty="0">
                <a:solidFill>
                  <a:srgbClr val="EBEBEB"/>
                </a:solidFill>
                <a:latin typeface="+mj-lt"/>
                <a:ea typeface="+mj-ea"/>
                <a:cs typeface="+mj-cs"/>
              </a:rPr>
              <a:t>Excitement</a:t>
            </a:r>
          </a:p>
        </p:txBody>
      </p:sp>
      <p:pic>
        <p:nvPicPr>
          <p:cNvPr id="7" name="Picture 6">
            <a:extLst>
              <a:ext uri="{FF2B5EF4-FFF2-40B4-BE49-F238E27FC236}">
                <a16:creationId xmlns:a16="http://schemas.microsoft.com/office/drawing/2014/main" id="{538F4014-3917-4527-BD1C-D265D80F13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09763" y="1283954"/>
            <a:ext cx="6470907" cy="428697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6229942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8" name="Rectangle 27">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0" name="Rectangle 29">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4">
            <a:extLst>
              <a:ext uri="{FF2B5EF4-FFF2-40B4-BE49-F238E27FC236}">
                <a16:creationId xmlns:a16="http://schemas.microsoft.com/office/drawing/2014/main" id="{01946EA1-6B94-4BC0-889D-F600BD607439}"/>
              </a:ext>
            </a:extLst>
          </p:cNvPr>
          <p:cNvPicPr>
            <a:picLocks noGrp="1" noChangeAspect="1"/>
          </p:cNvPicPr>
          <p:nvPr>
            <p:ph idx="1"/>
          </p:nvPr>
        </p:nvPicPr>
        <p:blipFill rotWithShape="1">
          <a:blip r:embed="rId4">
            <a:alphaModFix amt="40000"/>
            <a:extLst>
              <a:ext uri="{837473B0-CC2E-450A-ABE3-18F120FF3D39}">
                <a1611:picAttrSrcUrl xmlns:a1611="http://schemas.microsoft.com/office/drawing/2016/11/main" r:id="rId5"/>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DB2233FC-8DFB-4A09-98B6-E584DA85D4E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3408927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C15F-D3D3-4E54-BFA2-F94FB4FCDA5A}"/>
              </a:ext>
            </a:extLst>
          </p:cNvPr>
          <p:cNvSpPr>
            <a:spLocks noGrp="1"/>
          </p:cNvSpPr>
          <p:nvPr>
            <p:ph type="title"/>
          </p:nvPr>
        </p:nvSpPr>
        <p:spPr>
          <a:xfrm>
            <a:off x="1154955" y="838199"/>
            <a:ext cx="8761413" cy="706964"/>
          </a:xfrm>
        </p:spPr>
        <p:txBody>
          <a:bodyPr/>
          <a:lstStyle/>
          <a:p>
            <a:pPr algn="ctr"/>
            <a:r>
              <a:rPr lang="en-US"/>
              <a:t>Questions from Home Visitors</a:t>
            </a:r>
          </a:p>
        </p:txBody>
      </p:sp>
      <p:sp>
        <p:nvSpPr>
          <p:cNvPr id="4" name="Content Placeholder 3">
            <a:extLst>
              <a:ext uri="{FF2B5EF4-FFF2-40B4-BE49-F238E27FC236}">
                <a16:creationId xmlns:a16="http://schemas.microsoft.com/office/drawing/2014/main" id="{123D98A7-C0F9-4AFE-AA49-056B2B9DA45B}"/>
              </a:ext>
            </a:extLst>
          </p:cNvPr>
          <p:cNvSpPr>
            <a:spLocks noGrp="1"/>
          </p:cNvSpPr>
          <p:nvPr>
            <p:ph sz="half" idx="2"/>
          </p:nvPr>
        </p:nvSpPr>
        <p:spPr>
          <a:xfrm>
            <a:off x="1154954" y="2610679"/>
            <a:ext cx="4825159" cy="3882887"/>
          </a:xfrm>
        </p:spPr>
        <p:txBody>
          <a:bodyPr>
            <a:normAutofit lnSpcReduction="10000"/>
          </a:bodyPr>
          <a:lstStyle/>
          <a:p>
            <a:pPr lvl="0"/>
            <a:r>
              <a:rPr lang="en-US"/>
              <a:t>Will my family be triggered?</a:t>
            </a:r>
          </a:p>
          <a:p>
            <a:pPr lvl="0"/>
            <a:r>
              <a:rPr lang="en-US"/>
              <a:t>Is there any support/therapy that my family can access if they need it?</a:t>
            </a:r>
          </a:p>
          <a:p>
            <a:pPr lvl="0"/>
            <a:r>
              <a:rPr lang="en-US"/>
              <a:t>How will I hold my families’ hard emotions?</a:t>
            </a:r>
          </a:p>
          <a:p>
            <a:pPr lvl="0"/>
            <a:r>
              <a:rPr lang="en-US"/>
              <a:t>What if my families experience suicidal ideation (and then, feeling like it is my fault)?</a:t>
            </a:r>
          </a:p>
          <a:p>
            <a:pPr lvl="0"/>
            <a:r>
              <a:rPr lang="en-US"/>
              <a:t>Is this really my “business” to be asking all these questions or my “role”?</a:t>
            </a:r>
          </a:p>
          <a:p>
            <a:pPr lvl="0"/>
            <a:endParaRPr lang="en-US"/>
          </a:p>
          <a:p>
            <a:endParaRPr lang="en-US"/>
          </a:p>
        </p:txBody>
      </p:sp>
      <p:sp>
        <p:nvSpPr>
          <p:cNvPr id="6" name="Content Placeholder 5">
            <a:extLst>
              <a:ext uri="{FF2B5EF4-FFF2-40B4-BE49-F238E27FC236}">
                <a16:creationId xmlns:a16="http://schemas.microsoft.com/office/drawing/2014/main" id="{E77F322E-F20D-4FD5-A8CD-313C7FD7CCAB}"/>
              </a:ext>
            </a:extLst>
          </p:cNvPr>
          <p:cNvSpPr>
            <a:spLocks noGrp="1"/>
          </p:cNvSpPr>
          <p:nvPr>
            <p:ph sz="quarter" idx="4"/>
          </p:nvPr>
        </p:nvSpPr>
        <p:spPr>
          <a:xfrm>
            <a:off x="6208714" y="2610679"/>
            <a:ext cx="4825159" cy="4002157"/>
          </a:xfrm>
        </p:spPr>
        <p:txBody>
          <a:bodyPr>
            <a:normAutofit lnSpcReduction="10000"/>
          </a:bodyPr>
          <a:lstStyle/>
          <a:p>
            <a:r>
              <a:rPr lang="en-US"/>
              <a:t>How do we do this when we have kids running around and are trying to create a safe space? Furthermore,</a:t>
            </a:r>
          </a:p>
          <a:p>
            <a:pPr lvl="0"/>
            <a:r>
              <a:rPr lang="en-US"/>
              <a:t>How can we make the space for time alone with the primary person we would like to survey?</a:t>
            </a:r>
          </a:p>
          <a:p>
            <a:pPr lvl="0"/>
            <a:r>
              <a:rPr lang="en-US"/>
              <a:t>Unsure how I feel about giving a “score”. Will this make a family feel destined to fail? </a:t>
            </a:r>
          </a:p>
          <a:p>
            <a:pPr lvl="0"/>
            <a:r>
              <a:rPr lang="en-US"/>
              <a:t>How do we continue to talk about ACEs? </a:t>
            </a:r>
          </a:p>
          <a:p>
            <a:pPr lvl="0"/>
            <a:r>
              <a:rPr lang="en-US"/>
              <a:t>How does this translate (figuratively) with other cultures? </a:t>
            </a:r>
          </a:p>
          <a:p>
            <a:pPr marL="0" indent="0">
              <a:buNone/>
            </a:pPr>
            <a:endParaRPr lang="en-US"/>
          </a:p>
        </p:txBody>
      </p:sp>
    </p:spTree>
    <p:extLst>
      <p:ext uri="{BB962C8B-B14F-4D97-AF65-F5344CB8AC3E}">
        <p14:creationId xmlns:p14="http://schemas.microsoft.com/office/powerpoint/2010/main" val="260782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2A7A-F997-48F2-B56D-B35192B8CF6E}"/>
              </a:ext>
            </a:extLst>
          </p:cNvPr>
          <p:cNvSpPr>
            <a:spLocks noGrp="1"/>
          </p:cNvSpPr>
          <p:nvPr>
            <p:ph type="title"/>
          </p:nvPr>
        </p:nvSpPr>
        <p:spPr/>
        <p:txBody>
          <a:bodyPr/>
          <a:lstStyle/>
          <a:p>
            <a:r>
              <a:rPr lang="en-US"/>
              <a:t>My Questions/Concerns</a:t>
            </a:r>
          </a:p>
        </p:txBody>
      </p:sp>
      <p:sp>
        <p:nvSpPr>
          <p:cNvPr id="3" name="Content Placeholder 2">
            <a:extLst>
              <a:ext uri="{FF2B5EF4-FFF2-40B4-BE49-F238E27FC236}">
                <a16:creationId xmlns:a16="http://schemas.microsoft.com/office/drawing/2014/main" id="{B4A7F270-B4D0-4E76-8D0E-093058A164EC}"/>
              </a:ext>
            </a:extLst>
          </p:cNvPr>
          <p:cNvSpPr>
            <a:spLocks noGrp="1"/>
          </p:cNvSpPr>
          <p:nvPr>
            <p:ph sz="half" idx="1"/>
          </p:nvPr>
        </p:nvSpPr>
        <p:spPr>
          <a:xfrm>
            <a:off x="1154954" y="2603500"/>
            <a:ext cx="4825159" cy="3280832"/>
          </a:xfrm>
        </p:spPr>
        <p:txBody>
          <a:bodyPr/>
          <a:lstStyle/>
          <a:p>
            <a:pPr lvl="0"/>
            <a:r>
              <a:rPr lang="en-US"/>
              <a:t>Admittedly, the same questions the advocates had…and,</a:t>
            </a:r>
          </a:p>
          <a:p>
            <a:pPr lvl="0"/>
            <a:r>
              <a:rPr lang="en-US"/>
              <a:t>How do we possibly include all ACEs so people feel validated? What about accidents, natural disasters, trauma around religious upbringing, and more, and, of course race/ethnicity trauma around discrimination. There are many things.  </a:t>
            </a:r>
          </a:p>
        </p:txBody>
      </p:sp>
      <p:sp>
        <p:nvSpPr>
          <p:cNvPr id="4" name="Content Placeholder 3">
            <a:extLst>
              <a:ext uri="{FF2B5EF4-FFF2-40B4-BE49-F238E27FC236}">
                <a16:creationId xmlns:a16="http://schemas.microsoft.com/office/drawing/2014/main" id="{75A211DF-C85C-451F-88BF-0E45FAF4A7E8}"/>
              </a:ext>
            </a:extLst>
          </p:cNvPr>
          <p:cNvSpPr>
            <a:spLocks noGrp="1"/>
          </p:cNvSpPr>
          <p:nvPr>
            <p:ph sz="half" idx="2"/>
          </p:nvPr>
        </p:nvSpPr>
        <p:spPr/>
        <p:txBody>
          <a:bodyPr/>
          <a:lstStyle/>
          <a:p>
            <a:pPr lvl="0"/>
            <a:r>
              <a:rPr lang="en-US"/>
              <a:t>How DO we contain the families’ emotions? How DO we do this in a way that feels safe and supportive? </a:t>
            </a:r>
          </a:p>
          <a:p>
            <a:pPr lvl="0"/>
            <a:r>
              <a:rPr lang="en-US"/>
              <a:t>Is it ok that we are doing this to our parents? Is this our role? What is our role exactly, now?</a:t>
            </a:r>
          </a:p>
          <a:p>
            <a:endParaRPr lang="en-US"/>
          </a:p>
        </p:txBody>
      </p:sp>
    </p:spTree>
    <p:extLst>
      <p:ext uri="{BB962C8B-B14F-4D97-AF65-F5344CB8AC3E}">
        <p14:creationId xmlns:p14="http://schemas.microsoft.com/office/powerpoint/2010/main" val="1293513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36BEC8-2B1E-48D1-8DF4-E384C57D1EF1}"/>
              </a:ext>
            </a:extLst>
          </p:cNvPr>
          <p:cNvSpPr>
            <a:spLocks noGrp="1"/>
          </p:cNvSpPr>
          <p:nvPr>
            <p:ph type="title"/>
          </p:nvPr>
        </p:nvSpPr>
        <p:spPr>
          <a:xfrm>
            <a:off x="5274825" y="1143000"/>
            <a:ext cx="6268246" cy="3134032"/>
          </a:xfrm>
        </p:spPr>
        <p:txBody>
          <a:bodyPr vert="horz" lIns="91440" tIns="45720" rIns="91440" bIns="45720" rtlCol="0" anchor="b">
            <a:normAutofit/>
          </a:bodyPr>
          <a:lstStyle/>
          <a:p>
            <a:pPr defTabSz="457200"/>
            <a:r>
              <a:rPr lang="en-US" sz="6600"/>
              <a:t>Frustration</a:t>
            </a:r>
          </a:p>
        </p:txBody>
      </p:sp>
      <p:pic>
        <p:nvPicPr>
          <p:cNvPr id="9" name="Content Placeholder 8">
            <a:extLst>
              <a:ext uri="{FF2B5EF4-FFF2-40B4-BE49-F238E27FC236}">
                <a16:creationId xmlns:a16="http://schemas.microsoft.com/office/drawing/2014/main" id="{CD829FCD-83BD-46B8-8B3D-5B926DAD5BA2}"/>
              </a:ext>
            </a:extLst>
          </p:cNvPr>
          <p:cNvPicPr>
            <a:picLocks noGrp="1" noChangeAspect="1"/>
          </p:cNvPicPr>
          <p:nvPr>
            <p:ph idx="1"/>
          </p:nvPr>
        </p:nvPicPr>
        <p:blipFill rotWithShape="1">
          <a:blip r:embed="rId4">
            <a:extLst>
              <a:ext uri="{837473B0-CC2E-450A-ABE3-18F120FF3D39}">
                <a1611:picAttrSrcUrl xmlns:a1611="http://schemas.microsoft.com/office/drawing/2016/11/main" r:id="rId5"/>
              </a:ext>
            </a:extLst>
          </a:blip>
          <a:srcRect l="1440" r="5649"/>
          <a:stretch/>
        </p:blipFill>
        <p:spPr>
          <a:xfrm>
            <a:off x="1109764" y="1113063"/>
            <a:ext cx="3531062" cy="4628758"/>
          </a:xfrm>
          <a:prstGeom prst="roundRect">
            <a:avLst>
              <a:gd name="adj" fmla="val 1858"/>
            </a:avLst>
          </a:prstGeom>
          <a:effectLst>
            <a:outerShdw blurRad="50800" dist="50800" dir="5400000" algn="tl" rotWithShape="0">
              <a:srgbClr val="000000">
                <a:alpha val="43000"/>
              </a:srgbClr>
            </a:outerShdw>
          </a:effectLst>
        </p:spPr>
      </p:pic>
      <p:sp>
        <p:nvSpPr>
          <p:cNvPr id="6" name="TextBox 5">
            <a:extLst>
              <a:ext uri="{FF2B5EF4-FFF2-40B4-BE49-F238E27FC236}">
                <a16:creationId xmlns:a16="http://schemas.microsoft.com/office/drawing/2014/main" id="{0181BA88-E409-4492-A14C-16BC08871CE5}"/>
              </a:ext>
            </a:extLst>
          </p:cNvPr>
          <p:cNvSpPr txBox="1"/>
          <p:nvPr/>
        </p:nvSpPr>
        <p:spPr>
          <a:xfrm>
            <a:off x="9652523" y="6870700"/>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flickr.com/photos/wildrose115/2317341636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0" name="TextBox 9">
            <a:extLst>
              <a:ext uri="{FF2B5EF4-FFF2-40B4-BE49-F238E27FC236}">
                <a16:creationId xmlns:a16="http://schemas.microsoft.com/office/drawing/2014/main" id="{0450F70B-AAEB-429B-918A-61795C9483DA}"/>
              </a:ext>
            </a:extLst>
          </p:cNvPr>
          <p:cNvSpPr txBox="1"/>
          <p:nvPr/>
        </p:nvSpPr>
        <p:spPr>
          <a:xfrm>
            <a:off x="1790366" y="5541766"/>
            <a:ext cx="28504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sully_aka__wstera2/223313927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6347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04468D2C-2821-40CA-9D66-4D3E37C10E80}"/>
              </a:ext>
            </a:extLst>
          </p:cNvPr>
          <p:cNvPicPr>
            <a:picLocks noGrp="1" noChangeAspect="1"/>
          </p:cNvPicPr>
          <p:nvPr>
            <p:ph idx="1"/>
          </p:nvPr>
        </p:nvPicPr>
        <p:blipFill rotWithShape="1">
          <a:blip r:embed="rId4">
            <a:extLst>
              <a:ext uri="{837473B0-CC2E-450A-ABE3-18F120FF3D39}">
                <a1611:picAttrSrcUrl xmlns:a1611="http://schemas.microsoft.com/office/drawing/2016/11/main" r:id="rId5"/>
              </a:ext>
            </a:extLst>
          </a:blip>
          <a:srcRect r="-1" b="3111"/>
          <a:stretch/>
        </p:blipFill>
        <p:spPr>
          <a:xfrm>
            <a:off x="490742" y="567435"/>
            <a:ext cx="11299497" cy="4652856"/>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8" name="Freeform: Shape 1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2B68F41-C69E-4652-88A9-DE0DF73F9512}"/>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defTabSz="457200"/>
            <a:r>
              <a:rPr lang="en-US" sz="4400">
                <a:solidFill>
                  <a:srgbClr val="EBEBEB"/>
                </a:solidFill>
              </a:rPr>
              <a:t>Can we just move forward?!</a:t>
            </a:r>
          </a:p>
        </p:txBody>
      </p:sp>
      <p:sp>
        <p:nvSpPr>
          <p:cNvPr id="2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EBA03256-1464-4E32-AD37-F2A4E666A026}"/>
              </a:ext>
            </a:extLst>
          </p:cNvPr>
          <p:cNvSpPr txBox="1"/>
          <p:nvPr/>
        </p:nvSpPr>
        <p:spPr>
          <a:xfrm>
            <a:off x="9482605" y="6657945"/>
            <a:ext cx="2709395"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ichasyahfa.wordpress.com/2014/12/28/reflection-keep-moving-forward/">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a:t>
            </a:r>
            <a:r>
              <a:rPr lang="en-US" sz="700" dirty="0" err="1">
                <a:solidFill>
                  <a:srgbClr val="FFFFFF"/>
                </a:solidFill>
              </a:rPr>
              <a:t>liensed</a:t>
            </a:r>
            <a:r>
              <a:rPr lang="en-US" sz="700" dirty="0">
                <a:solidFill>
                  <a:srgbClr val="FFFFFF"/>
                </a:solidFill>
              </a:rPr>
              <a:t> under </a:t>
            </a:r>
            <a:r>
              <a:rPr lang="en-US" sz="700" dirty="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3945055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B3D01FA-FCE2-4D27-82DF-63D1569609B6}"/>
              </a:ext>
            </a:extLst>
          </p:cNvPr>
          <p:cNvSpPr>
            <a:spLocks noGrp="1"/>
          </p:cNvSpPr>
          <p:nvPr>
            <p:ph type="title"/>
          </p:nvPr>
        </p:nvSpPr>
        <p:spPr>
          <a:xfrm>
            <a:off x="561110" y="663389"/>
            <a:ext cx="4177867" cy="2492188"/>
          </a:xfrm>
        </p:spPr>
        <p:txBody>
          <a:bodyPr vert="horz" lIns="91440" tIns="45720" rIns="91440" bIns="45720" rtlCol="0" anchor="ctr">
            <a:normAutofit fontScale="90000"/>
          </a:bodyPr>
          <a:lstStyle/>
          <a:p>
            <a:pPr defTabSz="457200"/>
            <a:r>
              <a:rPr lang="en-US" sz="3600" dirty="0">
                <a:solidFill>
                  <a:schemeClr val="tx2"/>
                </a:solidFill>
              </a:rPr>
              <a:t>Is it ok that we are doing this to our parents? </a:t>
            </a:r>
            <a:br>
              <a:rPr lang="en-US" sz="3600">
                <a:solidFill>
                  <a:schemeClr val="tx2"/>
                </a:solidFill>
              </a:rPr>
            </a:br>
            <a:br>
              <a:rPr lang="en-US" sz="3600">
                <a:solidFill>
                  <a:schemeClr val="tx2"/>
                </a:solidFill>
              </a:rPr>
            </a:br>
            <a:r>
              <a:rPr lang="en-US" sz="3600" dirty="0">
                <a:solidFill>
                  <a:schemeClr val="tx2"/>
                </a:solidFill>
              </a:rPr>
              <a:t>(re: ACE survey)</a:t>
            </a:r>
          </a:p>
        </p:txBody>
      </p:sp>
      <p:sp>
        <p:nvSpPr>
          <p:cNvPr id="3" name="Text Placeholder 2">
            <a:extLst>
              <a:ext uri="{FF2B5EF4-FFF2-40B4-BE49-F238E27FC236}">
                <a16:creationId xmlns:a16="http://schemas.microsoft.com/office/drawing/2014/main" id="{0945769E-2644-4431-9606-9768654F6DA1}"/>
              </a:ext>
            </a:extLst>
          </p:cNvPr>
          <p:cNvSpPr>
            <a:spLocks noGrp="1"/>
          </p:cNvSpPr>
          <p:nvPr>
            <p:ph type="body" sz="half" idx="2"/>
          </p:nvPr>
        </p:nvSpPr>
        <p:spPr>
          <a:xfrm>
            <a:off x="561110" y="2603500"/>
            <a:ext cx="4492338" cy="3416300"/>
          </a:xfrm>
        </p:spPr>
        <p:txBody>
          <a:bodyPr vert="horz" lIns="91440" tIns="45720" rIns="91440" bIns="45720" rtlCol="0">
            <a:normAutofit/>
          </a:bodyPr>
          <a:lstStyle/>
          <a:p>
            <a:pPr defTabSz="457200">
              <a:buFont typeface="Wingdings 3" charset="2"/>
              <a:buChar char=""/>
            </a:pPr>
            <a:r>
              <a:rPr lang="en-US" sz="2400"/>
              <a:t>What is inaccurate about this concern/question? </a:t>
            </a:r>
          </a:p>
        </p:txBody>
      </p:sp>
      <p:pic>
        <p:nvPicPr>
          <p:cNvPr id="4" name="Picture 3">
            <a:extLst>
              <a:ext uri="{FF2B5EF4-FFF2-40B4-BE49-F238E27FC236}">
                <a16:creationId xmlns:a16="http://schemas.microsoft.com/office/drawing/2014/main" id="{28B2B4FF-0D7A-4DEC-8ADD-915854D5C65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8531" r="2" b="1806"/>
          <a:stretch/>
        </p:blipFill>
        <p:spPr>
          <a:xfrm>
            <a:off x="5120117" y="461681"/>
            <a:ext cx="6585549" cy="5934638"/>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6"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126487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EA02-4FB7-4EE9-AAEB-274BCCC5DC5A}"/>
              </a:ext>
            </a:extLst>
          </p:cNvPr>
          <p:cNvSpPr>
            <a:spLocks noGrp="1"/>
          </p:cNvSpPr>
          <p:nvPr>
            <p:ph type="title"/>
          </p:nvPr>
        </p:nvSpPr>
        <p:spPr/>
        <p:txBody>
          <a:bodyPr/>
          <a:lstStyle/>
          <a:p>
            <a:r>
              <a:rPr lang="en-US" sz="3200"/>
              <a:t>“The world is full of magic things, patiently waiting for our senses to grow sharper.”</a:t>
            </a:r>
            <a:br>
              <a:rPr lang="en-US" sz="3200"/>
            </a:br>
            <a:r>
              <a:rPr lang="en-US" sz="3200"/>
              <a:t>― </a:t>
            </a:r>
            <a:r>
              <a:rPr lang="en-US" sz="3200" b="1"/>
              <a:t>W.B. Yeats</a:t>
            </a:r>
            <a:endParaRPr lang="en-US" sz="3200"/>
          </a:p>
        </p:txBody>
      </p:sp>
      <p:sp>
        <p:nvSpPr>
          <p:cNvPr id="3" name="Text Placeholder 2">
            <a:extLst>
              <a:ext uri="{FF2B5EF4-FFF2-40B4-BE49-F238E27FC236}">
                <a16:creationId xmlns:a16="http://schemas.microsoft.com/office/drawing/2014/main" id="{578C0F20-3CC6-410F-91DB-AE786E0AEF1B}"/>
              </a:ext>
            </a:extLst>
          </p:cNvPr>
          <p:cNvSpPr>
            <a:spLocks noGrp="1"/>
          </p:cNvSpPr>
          <p:nvPr>
            <p:ph type="body" sz="half" idx="2"/>
          </p:nvPr>
        </p:nvSpPr>
        <p:spPr/>
        <p:txBody>
          <a:bodyPr>
            <a:normAutofit/>
          </a:bodyPr>
          <a:lstStyle/>
          <a:p>
            <a:r>
              <a:rPr lang="en-US" sz="2400"/>
              <a:t>The start of this journey was not the magical experience I envisioned. </a:t>
            </a:r>
          </a:p>
        </p:txBody>
      </p:sp>
    </p:spTree>
    <p:extLst>
      <p:ext uri="{BB962C8B-B14F-4D97-AF65-F5344CB8AC3E}">
        <p14:creationId xmlns:p14="http://schemas.microsoft.com/office/powerpoint/2010/main" val="3976967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E2C9-1E06-462B-9BBF-49ED1F0F5E1E}"/>
              </a:ext>
            </a:extLst>
          </p:cNvPr>
          <p:cNvSpPr>
            <a:spLocks noGrp="1"/>
          </p:cNvSpPr>
          <p:nvPr>
            <p:ph type="title"/>
          </p:nvPr>
        </p:nvSpPr>
        <p:spPr/>
        <p:txBody>
          <a:bodyPr/>
          <a:lstStyle/>
          <a:p>
            <a:r>
              <a:rPr lang="en-US" dirty="0"/>
              <a:t>Role of Home Visitors</a:t>
            </a:r>
          </a:p>
        </p:txBody>
      </p:sp>
      <p:sp>
        <p:nvSpPr>
          <p:cNvPr id="5" name="TextBox 4">
            <a:extLst>
              <a:ext uri="{FF2B5EF4-FFF2-40B4-BE49-F238E27FC236}">
                <a16:creationId xmlns:a16="http://schemas.microsoft.com/office/drawing/2014/main" id="{080293CD-6A47-4264-A9F6-CFF74AF990A5}"/>
              </a:ext>
            </a:extLst>
          </p:cNvPr>
          <p:cNvSpPr txBox="1"/>
          <p:nvPr/>
        </p:nvSpPr>
        <p:spPr>
          <a:xfrm>
            <a:off x="1429950" y="4961469"/>
            <a:ext cx="3801036" cy="646331"/>
          </a:xfrm>
          <a:prstGeom prst="rect">
            <a:avLst/>
          </a:prstGeom>
          <a:noFill/>
        </p:spPr>
        <p:txBody>
          <a:bodyPr wrap="square" rtlCol="0">
            <a:spAutoFit/>
          </a:bodyPr>
          <a:lstStyle/>
          <a:p>
            <a:r>
              <a:rPr lang="en-US" dirty="0">
                <a:solidFill>
                  <a:schemeClr val="bg1"/>
                </a:solidFill>
              </a:rPr>
              <a:t>“What is shareable is bearable” – Daniel Siegel</a:t>
            </a:r>
          </a:p>
        </p:txBody>
      </p:sp>
      <p:sp>
        <p:nvSpPr>
          <p:cNvPr id="6" name="TextBox 5">
            <a:extLst>
              <a:ext uri="{FF2B5EF4-FFF2-40B4-BE49-F238E27FC236}">
                <a16:creationId xmlns:a16="http://schemas.microsoft.com/office/drawing/2014/main" id="{930C3796-07B7-4F61-A719-DEDBD2BC635F}"/>
              </a:ext>
            </a:extLst>
          </p:cNvPr>
          <p:cNvSpPr txBox="1"/>
          <p:nvPr/>
        </p:nvSpPr>
        <p:spPr>
          <a:xfrm>
            <a:off x="7612526" y="2308313"/>
            <a:ext cx="3424518" cy="1815882"/>
          </a:xfrm>
          <a:prstGeom prst="rect">
            <a:avLst/>
          </a:prstGeom>
          <a:noFill/>
        </p:spPr>
        <p:txBody>
          <a:bodyPr wrap="square" rtlCol="0">
            <a:spAutoFit/>
          </a:bodyPr>
          <a:lstStyle/>
          <a:p>
            <a:r>
              <a:rPr lang="en-US" sz="2800" dirty="0"/>
              <a:t>What we are not:</a:t>
            </a:r>
          </a:p>
          <a:p>
            <a:endParaRPr lang="en-US" sz="2800" dirty="0"/>
          </a:p>
          <a:p>
            <a:r>
              <a:rPr lang="en-US" sz="2800" dirty="0"/>
              <a:t>“We are not therapists</a:t>
            </a:r>
            <a:r>
              <a:rPr lang="en-US" dirty="0"/>
              <a:t>.”</a:t>
            </a:r>
          </a:p>
        </p:txBody>
      </p:sp>
    </p:spTree>
    <p:extLst>
      <p:ext uri="{BB962C8B-B14F-4D97-AF65-F5344CB8AC3E}">
        <p14:creationId xmlns:p14="http://schemas.microsoft.com/office/powerpoint/2010/main" val="52247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 name="Rectangle 19">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DC9766-31E9-45B1-AC0A-5C547F9B0B41}"/>
              </a:ext>
            </a:extLst>
          </p:cNvPr>
          <p:cNvSpPr>
            <a:spLocks noGrp="1"/>
          </p:cNvSpPr>
          <p:nvPr>
            <p:ph type="title"/>
          </p:nvPr>
        </p:nvSpPr>
        <p:spPr>
          <a:xfrm>
            <a:off x="1142206" y="883960"/>
            <a:ext cx="9904412" cy="3389217"/>
          </a:xfrm>
        </p:spPr>
        <p:txBody>
          <a:bodyPr vert="horz" lIns="91440" tIns="45720" rIns="91440" bIns="45720" rtlCol="0" anchor="ctr">
            <a:normAutofit/>
          </a:bodyPr>
          <a:lstStyle/>
          <a:p>
            <a:pPr algn="ctr" defTabSz="457200">
              <a:lnSpc>
                <a:spcPct val="90000"/>
              </a:lnSpc>
            </a:pPr>
            <a:r>
              <a:rPr lang="en-US" sz="2600" dirty="0">
                <a:solidFill>
                  <a:srgbClr val="FFFFFF"/>
                </a:solidFill>
              </a:rPr>
              <a:t>MANY PEOLE THINK THAT IF A PARENT IS IN THERAPY THAT THEIR THERAPIST IS TALKING ABOUT TRAUMA AND ACES – SO WHY DO IT ON A HOME VISIT…? TRUE, A THERAPIST IS HOPEFULLY ADDRESSING TRAUMA, BUT THESE  CONVERSATIONS ARE OFTEN LIMITED TO THE VERY SPECIFIC EVENTS THAT A CLIENT BRINGS UP ON THEIR OWN…HOME VISITORS CANNOT ASSUME THESE PIVOTAL CONVERSATIONS ARE HAPPENING…” </a:t>
            </a:r>
          </a:p>
        </p:txBody>
      </p:sp>
      <p:sp>
        <p:nvSpPr>
          <p:cNvPr id="3" name="Text Placeholder 2">
            <a:extLst>
              <a:ext uri="{FF2B5EF4-FFF2-40B4-BE49-F238E27FC236}">
                <a16:creationId xmlns:a16="http://schemas.microsoft.com/office/drawing/2014/main" id="{8D80B57F-ACD1-4C4C-8A81-01A886CB6A78}"/>
              </a:ext>
            </a:extLst>
          </p:cNvPr>
          <p:cNvSpPr>
            <a:spLocks noGrp="1"/>
          </p:cNvSpPr>
          <p:nvPr>
            <p:ph type="body" sz="half" idx="13"/>
          </p:nvPr>
        </p:nvSpPr>
        <p:spPr>
          <a:xfrm>
            <a:off x="1683171" y="5240851"/>
            <a:ext cx="8825658" cy="828932"/>
          </a:xfrm>
        </p:spPr>
        <p:txBody>
          <a:bodyPr vert="horz" lIns="91440" tIns="45720" rIns="91440" bIns="45720" rtlCol="0" anchor="t">
            <a:normAutofit/>
          </a:bodyPr>
          <a:lstStyle/>
          <a:p>
            <a:pPr algn="ctr" defTabSz="457200"/>
            <a:r>
              <a:rPr lang="en-US" sz="2400" cap="all">
                <a:solidFill>
                  <a:schemeClr val="tx2"/>
                </a:solidFill>
              </a:rPr>
              <a:t>Early childhood mental health therapist</a:t>
            </a:r>
          </a:p>
        </p:txBody>
      </p:sp>
    </p:spTree>
    <p:extLst>
      <p:ext uri="{BB962C8B-B14F-4D97-AF65-F5344CB8AC3E}">
        <p14:creationId xmlns:p14="http://schemas.microsoft.com/office/powerpoint/2010/main" val="68282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2" name="Group 8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6" name="Rectangle 8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Oval 8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8" name="Oval 8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9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98" name="Group 97">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9" name="Rectangle 98">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102" name="Rectangle 101">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7" name="TextBox 4">
            <a:extLst>
              <a:ext uri="{FF2B5EF4-FFF2-40B4-BE49-F238E27FC236}">
                <a16:creationId xmlns:a16="http://schemas.microsoft.com/office/drawing/2014/main" id="{00D89CDD-58A8-473B-864D-56269D72C30B}"/>
              </a:ext>
            </a:extLst>
          </p:cNvPr>
          <p:cNvGraphicFramePr/>
          <p:nvPr>
            <p:extLst>
              <p:ext uri="{D42A27DB-BD31-4B8C-83A1-F6EECF244321}">
                <p14:modId xmlns:p14="http://schemas.microsoft.com/office/powerpoint/2010/main" val="172264659"/>
              </p:ext>
            </p:extLst>
          </p:nvPr>
        </p:nvGraphicFramePr>
        <p:xfrm>
          <a:off x="1286935" y="2324101"/>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933927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DE44-D0AB-43B2-91A6-0A13151A504F}"/>
              </a:ext>
            </a:extLst>
          </p:cNvPr>
          <p:cNvSpPr>
            <a:spLocks noGrp="1"/>
          </p:cNvSpPr>
          <p:nvPr>
            <p:ph type="title"/>
          </p:nvPr>
        </p:nvSpPr>
        <p:spPr>
          <a:xfrm>
            <a:off x="1581877" y="1258957"/>
            <a:ext cx="8453907" cy="2419809"/>
          </a:xfrm>
        </p:spPr>
        <p:txBody>
          <a:bodyPr/>
          <a:lstStyle/>
          <a:p>
            <a:r>
              <a:rPr lang="en-US" sz="3600"/>
              <a:t>“Slowly, I have come to see that Asking, and Listening, and Accepting are a profound form of Doing.” </a:t>
            </a:r>
            <a:br>
              <a:rPr lang="en-US" sz="2800"/>
            </a:br>
            <a:endParaRPr lang="en-US" sz="2800"/>
          </a:p>
        </p:txBody>
      </p:sp>
      <p:sp>
        <p:nvSpPr>
          <p:cNvPr id="3" name="Text Placeholder 2">
            <a:extLst>
              <a:ext uri="{FF2B5EF4-FFF2-40B4-BE49-F238E27FC236}">
                <a16:creationId xmlns:a16="http://schemas.microsoft.com/office/drawing/2014/main" id="{02564AFA-8096-4A1E-9D58-5A4E547B3EBC}"/>
              </a:ext>
            </a:extLst>
          </p:cNvPr>
          <p:cNvSpPr>
            <a:spLocks noGrp="1"/>
          </p:cNvSpPr>
          <p:nvPr>
            <p:ph type="body" sz="half" idx="13"/>
          </p:nvPr>
        </p:nvSpPr>
        <p:spPr>
          <a:xfrm>
            <a:off x="1581879" y="3678766"/>
            <a:ext cx="8648800" cy="342175"/>
          </a:xfrm>
        </p:spPr>
        <p:txBody>
          <a:bodyPr>
            <a:normAutofit/>
          </a:bodyPr>
          <a:lstStyle/>
          <a:p>
            <a:r>
              <a:rPr lang="en-US"/>
              <a:t>Vincent J. Felitti, M.D.</a:t>
            </a:r>
          </a:p>
        </p:txBody>
      </p:sp>
      <p:pic>
        <p:nvPicPr>
          <p:cNvPr id="6" name="Picture 5">
            <a:extLst>
              <a:ext uri="{FF2B5EF4-FFF2-40B4-BE49-F238E27FC236}">
                <a16:creationId xmlns:a16="http://schemas.microsoft.com/office/drawing/2014/main" id="{CC7AB9DE-1E6A-4D58-B960-B96CD75DF4F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81878" y="4807333"/>
            <a:ext cx="2340056" cy="2340056"/>
          </a:xfrm>
          <a:prstGeom prst="rect">
            <a:avLst/>
          </a:prstGeom>
        </p:spPr>
      </p:pic>
      <p:sp>
        <p:nvSpPr>
          <p:cNvPr id="7" name="TextBox 6">
            <a:extLst>
              <a:ext uri="{FF2B5EF4-FFF2-40B4-BE49-F238E27FC236}">
                <a16:creationId xmlns:a16="http://schemas.microsoft.com/office/drawing/2014/main" id="{8DEFBF8C-5051-4BB5-A801-E61653D92EA1}"/>
              </a:ext>
            </a:extLst>
          </p:cNvPr>
          <p:cNvSpPr txBox="1"/>
          <p:nvPr/>
        </p:nvSpPr>
        <p:spPr>
          <a:xfrm>
            <a:off x="2667000" y="6858000"/>
            <a:ext cx="6858000" cy="230832"/>
          </a:xfrm>
          <a:prstGeom prst="rect">
            <a:avLst/>
          </a:prstGeom>
          <a:noFill/>
        </p:spPr>
        <p:txBody>
          <a:bodyPr wrap="square" rtlCol="0">
            <a:spAutoFit/>
          </a:bodyPr>
          <a:lstStyle/>
          <a:p>
            <a:r>
              <a:rPr lang="en-US" sz="900">
                <a:hlinkClick r:id="rId4" tooltip="https://commons.wikimedia.org/wiki/File:Afkrydsningsboks_(_check_box_)_2.svg"/>
              </a:rPr>
              <a:t>This Photo</a:t>
            </a:r>
            <a:r>
              <a:rPr lang="en-US" sz="900"/>
              <a:t> by Unknown Author is licensed under </a:t>
            </a:r>
            <a:r>
              <a:rPr lang="en-US" sz="900">
                <a:hlinkClick r:id="rId5" tooltip="https://creativecommons.org/licenses/by-sa/3.0/"/>
              </a:rPr>
              <a:t>CC BY-SA</a:t>
            </a:r>
            <a:endParaRPr lang="en-US" sz="900"/>
          </a:p>
        </p:txBody>
      </p:sp>
      <p:sp>
        <p:nvSpPr>
          <p:cNvPr id="8" name="TextBox 7">
            <a:extLst>
              <a:ext uri="{FF2B5EF4-FFF2-40B4-BE49-F238E27FC236}">
                <a16:creationId xmlns:a16="http://schemas.microsoft.com/office/drawing/2014/main" id="{63F19F7E-D017-4B0F-96A1-34AF62373ED8}"/>
              </a:ext>
            </a:extLst>
          </p:cNvPr>
          <p:cNvSpPr txBox="1"/>
          <p:nvPr/>
        </p:nvSpPr>
        <p:spPr>
          <a:xfrm>
            <a:off x="3921934" y="5729432"/>
            <a:ext cx="6308745" cy="461665"/>
          </a:xfrm>
          <a:prstGeom prst="rect">
            <a:avLst/>
          </a:prstGeom>
          <a:noFill/>
        </p:spPr>
        <p:txBody>
          <a:bodyPr wrap="square" rtlCol="0">
            <a:spAutoFit/>
          </a:bodyPr>
          <a:lstStyle/>
          <a:p>
            <a:r>
              <a:rPr lang="en-US" sz="2400" dirty="0"/>
              <a:t>Near Sciences Home Visit/ACE survey</a:t>
            </a:r>
          </a:p>
        </p:txBody>
      </p:sp>
    </p:spTree>
    <p:extLst>
      <p:ext uri="{BB962C8B-B14F-4D97-AF65-F5344CB8AC3E}">
        <p14:creationId xmlns:p14="http://schemas.microsoft.com/office/powerpoint/2010/main" val="1189484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AC59-9346-4D3B-B77C-94372478D2CF}"/>
              </a:ext>
            </a:extLst>
          </p:cNvPr>
          <p:cNvSpPr>
            <a:spLocks noGrp="1"/>
          </p:cNvSpPr>
          <p:nvPr>
            <p:ph type="title"/>
          </p:nvPr>
        </p:nvSpPr>
        <p:spPr/>
        <p:txBody>
          <a:bodyPr/>
          <a:lstStyle/>
          <a:p>
            <a:r>
              <a:rPr lang="en-US"/>
              <a:t>Social Justice Perspective: Parents have the right to know the most powerful determinant of their children’s future health.” </a:t>
            </a:r>
          </a:p>
        </p:txBody>
      </p:sp>
      <p:sp>
        <p:nvSpPr>
          <p:cNvPr id="3" name="Text Placeholder 2">
            <a:extLst>
              <a:ext uri="{FF2B5EF4-FFF2-40B4-BE49-F238E27FC236}">
                <a16:creationId xmlns:a16="http://schemas.microsoft.com/office/drawing/2014/main" id="{00387A20-6F45-40C2-AB78-6A93C41FD3C9}"/>
              </a:ext>
            </a:extLst>
          </p:cNvPr>
          <p:cNvSpPr>
            <a:spLocks noGrp="1"/>
          </p:cNvSpPr>
          <p:nvPr>
            <p:ph type="body" sz="half" idx="13"/>
          </p:nvPr>
        </p:nvSpPr>
        <p:spPr>
          <a:xfrm>
            <a:off x="1581879" y="3678766"/>
            <a:ext cx="8095287" cy="342175"/>
          </a:xfrm>
        </p:spPr>
        <p:txBody>
          <a:bodyPr/>
          <a:lstStyle/>
          <a:p>
            <a:r>
              <a:rPr lang="en-US"/>
              <a:t>Near@Home</a:t>
            </a:r>
          </a:p>
        </p:txBody>
      </p:sp>
      <p:sp>
        <p:nvSpPr>
          <p:cNvPr id="4" name="Text Placeholder 3">
            <a:extLst>
              <a:ext uri="{FF2B5EF4-FFF2-40B4-BE49-F238E27FC236}">
                <a16:creationId xmlns:a16="http://schemas.microsoft.com/office/drawing/2014/main" id="{89462E6B-6EC1-4C87-BD6A-39B04803A18B}"/>
              </a:ext>
            </a:extLst>
          </p:cNvPr>
          <p:cNvSpPr>
            <a:spLocks noGrp="1"/>
          </p:cNvSpPr>
          <p:nvPr>
            <p:ph type="body" sz="half" idx="2"/>
          </p:nvPr>
        </p:nvSpPr>
        <p:spPr>
          <a:xfrm>
            <a:off x="1154955" y="5029201"/>
            <a:ext cx="10347933" cy="1346199"/>
          </a:xfrm>
        </p:spPr>
        <p:txBody>
          <a:bodyPr>
            <a:normAutofit/>
          </a:bodyPr>
          <a:lstStyle/>
          <a:p>
            <a:r>
              <a:rPr lang="en-US" sz="2400" b="1"/>
              <a:t>Are we as worried about our client’s feelings as we are about our own discomfort discussing this information? </a:t>
            </a:r>
          </a:p>
        </p:txBody>
      </p:sp>
    </p:spTree>
    <p:extLst>
      <p:ext uri="{BB962C8B-B14F-4D97-AF65-F5344CB8AC3E}">
        <p14:creationId xmlns:p14="http://schemas.microsoft.com/office/powerpoint/2010/main" val="3325690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4" name="Rectangle 13">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A661F95-579B-4F49-A717-B4C22CF59C5A}"/>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defTabSz="457200">
                  <a:lnSpc>
                    <a:spcPct val="90000"/>
                  </a:lnSpc>
                </a:pPr>
                <a:r>
                  <a:rPr lang="en-US" sz="3800" dirty="0">
                    <a:solidFill>
                      <a:schemeClr val="tx1"/>
                    </a:solidFill>
                  </a:rPr>
                  <a:t>“Shame needs three things to grow exponentially in our lives: secrecy, silence, and judgement.”</a:t>
                </a:r>
                <a:br>
                  <a:rPr lang="en-US" sz="3800" dirty="0">
                    <a:solidFill>
                      <a:schemeClr val="tx1"/>
                    </a:solidFill>
                  </a:rPr>
                </a:br>
                <a:r>
                  <a:rPr lang="en-US" sz="3800" dirty="0">
                    <a:solidFill>
                      <a:schemeClr val="tx1"/>
                    </a:solidFill>
                  </a:rPr>
                  <a:t>Bren</a:t>
                </a:r>
                <a14:m>
                  <m:oMath xmlns:m="http://schemas.openxmlformats.org/officeDocument/2006/math">
                    <m:acc>
                      <m:accPr>
                        <m:chr m:val="́"/>
                        <m:ctrlPr>
                          <a:rPr lang="en-US" sz="3800" i="1" smtClean="0">
                            <a:solidFill>
                              <a:schemeClr val="tx1"/>
                            </a:solidFill>
                            <a:latin typeface="Cambria Math" panose="02040503050406030204" pitchFamily="18" charset="0"/>
                          </a:rPr>
                        </m:ctrlPr>
                      </m:accPr>
                      <m:e>
                        <m:r>
                          <m:rPr>
                            <m:sty m:val="p"/>
                          </m:rPr>
                          <a:rPr lang="en-US" sz="3800" b="0" i="0" smtClean="0">
                            <a:solidFill>
                              <a:schemeClr val="tx1"/>
                            </a:solidFill>
                            <a:latin typeface="Cambria Math" panose="02040503050406030204" pitchFamily="18" charset="0"/>
                          </a:rPr>
                          <m:t>e</m:t>
                        </m:r>
                      </m:e>
                    </m:acc>
                  </m:oMath>
                </a14:m>
                <a:r>
                  <a:rPr lang="en-US" sz="3800" dirty="0">
                    <a:solidFill>
                      <a:schemeClr val="tx1"/>
                    </a:solidFill>
                  </a:rPr>
                  <a:t> Brown</a:t>
                </a:r>
              </a:p>
            </p:txBody>
          </p:sp>
        </mc:Choice>
        <mc:Fallback xmlns="">
          <p:sp>
            <p:nvSpPr>
              <p:cNvPr id="2" name="Title 1">
                <a:extLst>
                  <a:ext uri="{FF2B5EF4-FFF2-40B4-BE49-F238E27FC236}">
                    <a16:creationId xmlns:a16="http://schemas.microsoft.com/office/drawing/2014/main" id="{1A661F95-579B-4F49-A717-B4C22CF59C5A}"/>
                  </a:ext>
                </a:extLst>
              </p:cNvPr>
              <p:cNvSpPr>
                <a:spLocks noGrp="1" noRot="1" noChangeAspect="1" noMove="1" noResize="1" noEditPoints="1" noAdjustHandles="1" noChangeArrowheads="1" noChangeShapeType="1" noTextEdit="1"/>
              </p:cNvSpPr>
              <p:nvPr>
                <p:ph type="title"/>
              </p:nvPr>
            </p:nvSpPr>
            <p:spPr>
              <a:xfrm>
                <a:off x="1683171" y="1169773"/>
                <a:ext cx="8825658" cy="2870161"/>
              </a:xfrm>
              <a:blipFill>
                <a:blip r:embed="rId4"/>
                <a:stretch>
                  <a:fillRect r="-1243" b="-8493"/>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271A1F-416C-4238-A2B7-7F8E393217F3}"/>
              </a:ext>
            </a:extLst>
          </p:cNvPr>
          <p:cNvSpPr txBox="1"/>
          <p:nvPr/>
        </p:nvSpPr>
        <p:spPr>
          <a:xfrm>
            <a:off x="2348753" y="4680412"/>
            <a:ext cx="8160076" cy="1600438"/>
          </a:xfrm>
          <a:prstGeom prst="rect">
            <a:avLst/>
          </a:prstGeom>
          <a:noFill/>
        </p:spPr>
        <p:txBody>
          <a:bodyPr wrap="square" rtlCol="0">
            <a:spAutoFit/>
          </a:bodyPr>
          <a:lstStyle/>
          <a:p>
            <a:r>
              <a:rPr lang="en-US" sz="2000" dirty="0"/>
              <a:t>“Shame can increase the risk of intergenerational transmission because it reinforces one of the pathways for transmission: avoidance. </a:t>
            </a:r>
          </a:p>
          <a:p>
            <a:endParaRPr lang="en-US" sz="2000" dirty="0"/>
          </a:p>
          <a:p>
            <a:r>
              <a:rPr lang="en-US" sz="1600" dirty="0" err="1"/>
              <a:t>Near@Home</a:t>
            </a:r>
            <a:r>
              <a:rPr lang="en-US" sz="1600" dirty="0"/>
              <a:t> pg. 12</a:t>
            </a:r>
          </a:p>
        </p:txBody>
      </p:sp>
    </p:spTree>
    <p:extLst>
      <p:ext uri="{BB962C8B-B14F-4D97-AF65-F5344CB8AC3E}">
        <p14:creationId xmlns:p14="http://schemas.microsoft.com/office/powerpoint/2010/main" val="350855026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CA15-6F6B-43CF-8291-5619CAF22250}"/>
              </a:ext>
            </a:extLst>
          </p:cNvPr>
          <p:cNvSpPr>
            <a:spLocks noGrp="1"/>
          </p:cNvSpPr>
          <p:nvPr>
            <p:ph type="title"/>
          </p:nvPr>
        </p:nvSpPr>
        <p:spPr>
          <a:xfrm>
            <a:off x="1154956" y="914402"/>
            <a:ext cx="4351025" cy="5128591"/>
          </a:xfrm>
        </p:spPr>
        <p:txBody>
          <a:bodyPr/>
          <a:lstStyle/>
          <a:p>
            <a:r>
              <a:rPr lang="en-US" sz="3200"/>
              <a:t>“When we identify where our privilege intersects with somebody else’s oppression, we’ll find our opportunities to make real change.”</a:t>
            </a:r>
            <a:br>
              <a:rPr lang="en-US" sz="3200"/>
            </a:br>
            <a:br>
              <a:rPr lang="en-US" sz="3600"/>
            </a:br>
            <a:r>
              <a:rPr lang="en-US" sz="1800" b="1" err="1"/>
              <a:t>Ijeoma</a:t>
            </a:r>
            <a:r>
              <a:rPr lang="en-US" sz="1800" b="1"/>
              <a:t> </a:t>
            </a:r>
            <a:r>
              <a:rPr lang="en-US" sz="1800" b="1" err="1"/>
              <a:t>Oluo</a:t>
            </a:r>
            <a:r>
              <a:rPr lang="en-US" sz="1800" b="1"/>
              <a:t>, </a:t>
            </a:r>
            <a:r>
              <a:rPr lang="en-US" sz="1800" b="1">
                <a:hlinkClick r:id="rId3"/>
              </a:rPr>
              <a:t>So You Want to Talk About Race</a:t>
            </a:r>
            <a:br>
              <a:rPr lang="en-US" sz="3600"/>
            </a:br>
            <a:endParaRPr lang="en-US" sz="3600"/>
          </a:p>
        </p:txBody>
      </p:sp>
      <p:sp>
        <p:nvSpPr>
          <p:cNvPr id="3" name="Text Placeholder 2">
            <a:extLst>
              <a:ext uri="{FF2B5EF4-FFF2-40B4-BE49-F238E27FC236}">
                <a16:creationId xmlns:a16="http://schemas.microsoft.com/office/drawing/2014/main" id="{832D816B-029D-4DDE-A5B7-40BEE5CA7220}"/>
              </a:ext>
            </a:extLst>
          </p:cNvPr>
          <p:cNvSpPr>
            <a:spLocks noGrp="1"/>
          </p:cNvSpPr>
          <p:nvPr>
            <p:ph type="body" idx="1"/>
          </p:nvPr>
        </p:nvSpPr>
        <p:spPr>
          <a:xfrm>
            <a:off x="6935317" y="1948773"/>
            <a:ext cx="4196511" cy="3365347"/>
          </a:xfrm>
        </p:spPr>
        <p:txBody>
          <a:bodyPr>
            <a:normAutofit/>
          </a:bodyPr>
          <a:lstStyle/>
          <a:p>
            <a:r>
              <a:rPr lang="en-US" sz="2400" b="1"/>
              <a:t>for people of color, can discrimination be overlooked within the context of adverse childhood experiences?</a:t>
            </a:r>
          </a:p>
        </p:txBody>
      </p:sp>
    </p:spTree>
    <p:extLst>
      <p:ext uri="{BB962C8B-B14F-4D97-AF65-F5344CB8AC3E}">
        <p14:creationId xmlns:p14="http://schemas.microsoft.com/office/powerpoint/2010/main" val="109997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18FA-0BF3-4BBE-BC76-1E1F11F86E67}"/>
              </a:ext>
            </a:extLst>
          </p:cNvPr>
          <p:cNvSpPr>
            <a:spLocks noGrp="1"/>
          </p:cNvSpPr>
          <p:nvPr>
            <p:ph type="title"/>
          </p:nvPr>
        </p:nvSpPr>
        <p:spPr/>
        <p:txBody>
          <a:bodyPr/>
          <a:lstStyle/>
          <a:p>
            <a:r>
              <a:rPr lang="en-US" dirty="0"/>
              <a:t>My </a:t>
            </a:r>
            <a:r>
              <a:rPr lang="en-US"/>
              <a:t>5-year-old</a:t>
            </a:r>
            <a:r>
              <a:rPr lang="en-US" dirty="0"/>
              <a:t> daughter came home from school and asked, is brown skin bad?</a:t>
            </a:r>
          </a:p>
        </p:txBody>
      </p:sp>
      <p:sp>
        <p:nvSpPr>
          <p:cNvPr id="3" name="Text Placeholder 2">
            <a:extLst>
              <a:ext uri="{FF2B5EF4-FFF2-40B4-BE49-F238E27FC236}">
                <a16:creationId xmlns:a16="http://schemas.microsoft.com/office/drawing/2014/main" id="{56FADCA4-043B-460A-A00C-F3D4498E0423}"/>
              </a:ext>
            </a:extLst>
          </p:cNvPr>
          <p:cNvSpPr>
            <a:spLocks noGrp="1"/>
          </p:cNvSpPr>
          <p:nvPr>
            <p:ph type="body" sz="half" idx="13"/>
          </p:nvPr>
        </p:nvSpPr>
        <p:spPr/>
        <p:txBody>
          <a:bodyPr/>
          <a:lstStyle/>
          <a:p>
            <a:r>
              <a:rPr lang="en-US" dirty="0"/>
              <a:t>Home visitor</a:t>
            </a:r>
          </a:p>
        </p:txBody>
      </p:sp>
      <p:sp>
        <p:nvSpPr>
          <p:cNvPr id="4" name="Text Placeholder 3">
            <a:extLst>
              <a:ext uri="{FF2B5EF4-FFF2-40B4-BE49-F238E27FC236}">
                <a16:creationId xmlns:a16="http://schemas.microsoft.com/office/drawing/2014/main" id="{EA0A7095-A11D-443C-9D39-AE663A48EC11}"/>
              </a:ext>
            </a:extLst>
          </p:cNvPr>
          <p:cNvSpPr>
            <a:spLocks noGrp="1"/>
          </p:cNvSpPr>
          <p:nvPr>
            <p:ph type="body" sz="half" idx="2"/>
          </p:nvPr>
        </p:nvSpPr>
        <p:spPr>
          <a:xfrm>
            <a:off x="1154956" y="5029201"/>
            <a:ext cx="9244897" cy="1346197"/>
          </a:xfrm>
        </p:spPr>
        <p:txBody>
          <a:bodyPr>
            <a:normAutofit/>
          </a:bodyPr>
          <a:lstStyle/>
          <a:p>
            <a:r>
              <a:rPr lang="en-US" sz="2000" dirty="0"/>
              <a:t>ACEs and Racism: I believe, Discrimination as a direct result of systemic racism and a nation built on white supremacy, has direct impacts on people of color. This can have traumatic impacts on a child.</a:t>
            </a:r>
          </a:p>
        </p:txBody>
      </p:sp>
    </p:spTree>
    <p:extLst>
      <p:ext uri="{BB962C8B-B14F-4D97-AF65-F5344CB8AC3E}">
        <p14:creationId xmlns:p14="http://schemas.microsoft.com/office/powerpoint/2010/main" val="2624527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3" name="Rectangle 192">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5" name="Rectangle 19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4E2C5A4-BB49-4C8C-9F6C-97935126273B}"/>
              </a:ext>
            </a:extLst>
          </p:cNvPr>
          <p:cNvSpPr>
            <a:spLocks noGrp="1"/>
          </p:cNvSpPr>
          <p:nvPr>
            <p:ph type="title"/>
          </p:nvPr>
        </p:nvSpPr>
        <p:spPr>
          <a:xfrm>
            <a:off x="5274825" y="1143000"/>
            <a:ext cx="6268246" cy="3134032"/>
          </a:xfrm>
        </p:spPr>
        <p:txBody>
          <a:bodyPr vert="horz" lIns="91440" tIns="45720" rIns="91440" bIns="45720" rtlCol="0" anchor="b">
            <a:normAutofit/>
          </a:bodyPr>
          <a:lstStyle/>
          <a:p>
            <a:pPr defTabSz="457200">
              <a:lnSpc>
                <a:spcPct val="90000"/>
              </a:lnSpc>
            </a:pPr>
            <a:r>
              <a:rPr lang="en-US" sz="5600"/>
              <a:t>Race, Culture, Ethnicity and Near Home Visits</a:t>
            </a:r>
          </a:p>
        </p:txBody>
      </p:sp>
      <p:pic>
        <p:nvPicPr>
          <p:cNvPr id="77828" name="Picture 4" descr="Image result for brene brown quote on immigration">
            <a:extLst>
              <a:ext uri="{FF2B5EF4-FFF2-40B4-BE49-F238E27FC236}">
                <a16:creationId xmlns:a16="http://schemas.microsoft.com/office/drawing/2014/main" id="{B0EC285E-38ED-4D12-A679-EAE4F0B604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84" r="-2" b="6382"/>
          <a:stretch/>
        </p:blipFill>
        <p:spPr bwMode="auto">
          <a:xfrm>
            <a:off x="1109764" y="1113063"/>
            <a:ext cx="3531062"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40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250FBD7-1F96-45B8-A40E-664137D736E9}"/>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defTabSz="457200">
              <a:lnSpc>
                <a:spcPct val="90000"/>
              </a:lnSpc>
            </a:pPr>
            <a:r>
              <a:rPr lang="en-US" sz="3400" b="0" i="0" kern="1200">
                <a:solidFill>
                  <a:srgbClr val="EBEBEB"/>
                </a:solidFill>
                <a:latin typeface="+mj-lt"/>
                <a:ea typeface="+mj-ea"/>
                <a:cs typeface="+mj-cs"/>
              </a:rPr>
              <a:t>How might a person who is marginalized in our society react to their home visitor?</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F38C390B-8FED-4370-A4A6-ED300D96C3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45514" y="1114621"/>
            <a:ext cx="6171677" cy="4628758"/>
          </a:xfrm>
          <a:prstGeom prst="rect">
            <a:avLst/>
          </a:prstGeom>
        </p:spPr>
      </p:pic>
    </p:spTree>
    <p:extLst>
      <p:ext uri="{BB962C8B-B14F-4D97-AF65-F5344CB8AC3E}">
        <p14:creationId xmlns:p14="http://schemas.microsoft.com/office/powerpoint/2010/main" val="1296819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7">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7" name="Freeform: Shape 39">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9"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60C4C1A-DBDA-45E8-8620-ECCB79F45412}"/>
              </a:ext>
            </a:extLst>
          </p:cNvPr>
          <p:cNvSpPr>
            <a:spLocks noGrp="1"/>
          </p:cNvSpPr>
          <p:nvPr>
            <p:ph type="title"/>
          </p:nvPr>
        </p:nvSpPr>
        <p:spPr>
          <a:xfrm>
            <a:off x="1154955" y="973668"/>
            <a:ext cx="2942210" cy="1020232"/>
          </a:xfrm>
        </p:spPr>
        <p:txBody>
          <a:bodyPr>
            <a:normAutofit/>
          </a:bodyPr>
          <a:lstStyle/>
          <a:p>
            <a:pPr>
              <a:lnSpc>
                <a:spcPct val="90000"/>
              </a:lnSpc>
            </a:pPr>
            <a:r>
              <a:rPr lang="en-US" sz="2000">
                <a:solidFill>
                  <a:schemeClr val="tx1"/>
                </a:solidFill>
              </a:rPr>
              <a:t>Brain Break</a:t>
            </a:r>
            <a:br>
              <a:rPr lang="en-US" sz="2000">
                <a:solidFill>
                  <a:schemeClr val="tx1"/>
                </a:solidFill>
              </a:rPr>
            </a:br>
            <a:r>
              <a:rPr lang="en-US" sz="2000">
                <a:solidFill>
                  <a:schemeClr val="tx1"/>
                </a:solidFill>
              </a:rPr>
              <a:t>Regulation Strategy</a:t>
            </a:r>
            <a:br>
              <a:rPr lang="en-US" sz="2000">
                <a:solidFill>
                  <a:schemeClr val="tx1"/>
                </a:solidFill>
              </a:rPr>
            </a:br>
            <a:r>
              <a:rPr lang="en-US" sz="2000">
                <a:solidFill>
                  <a:schemeClr val="tx1"/>
                </a:solidFill>
              </a:rPr>
              <a:t>5 Things</a:t>
            </a:r>
          </a:p>
        </p:txBody>
      </p:sp>
      <p:pic>
        <p:nvPicPr>
          <p:cNvPr id="33" name="Picture 33" descr="A picture containing outdoor, water, sitting, small&#10;&#10;Description generated with very high confidence">
            <a:extLst>
              <a:ext uri="{FF2B5EF4-FFF2-40B4-BE49-F238E27FC236}">
                <a16:creationId xmlns:a16="http://schemas.microsoft.com/office/drawing/2014/main" id="{3FA3633C-40D3-4E8F-AA8C-9E36E722968D}"/>
              </a:ext>
            </a:extLst>
          </p:cNvPr>
          <p:cNvPicPr>
            <a:picLocks noChangeAspect="1"/>
          </p:cNvPicPr>
          <p:nvPr/>
        </p:nvPicPr>
        <p:blipFill rotWithShape="1">
          <a:blip r:embed="rId3"/>
          <a:srcRect l="21765" r="9762" b="2"/>
          <a:stretch/>
        </p:blipFill>
        <p:spPr>
          <a:xfrm>
            <a:off x="5194607" y="803751"/>
            <a:ext cx="6391533" cy="5250498"/>
          </a:xfrm>
          <a:prstGeom prst="rect">
            <a:avLst/>
          </a:prstGeom>
        </p:spPr>
      </p:pic>
      <p:sp>
        <p:nvSpPr>
          <p:cNvPr id="51" name="Rectangle 43">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Oval 45">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47">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A877381-0ED2-4DD9-BDD9-30DC2BB3CD5D}"/>
              </a:ext>
            </a:extLst>
          </p:cNvPr>
          <p:cNvSpPr>
            <a:spLocks noGrp="1"/>
          </p:cNvSpPr>
          <p:nvPr>
            <p:ph idx="1"/>
          </p:nvPr>
        </p:nvSpPr>
        <p:spPr>
          <a:xfrm>
            <a:off x="1154955" y="2120900"/>
            <a:ext cx="3133726" cy="3898900"/>
          </a:xfrm>
        </p:spPr>
        <p:txBody>
          <a:bodyPr vert="horz" lIns="91440" tIns="45720" rIns="91440" bIns="45720" rtlCol="0">
            <a:normAutofit/>
          </a:bodyPr>
          <a:lstStyle/>
          <a:p>
            <a:pPr marL="342265" indent="-342265"/>
            <a:r>
              <a:rPr lang="en-US">
                <a:solidFill>
                  <a:schemeClr val="tx1"/>
                </a:solidFill>
                <a:ea typeface="+mn-lt"/>
                <a:cs typeface="+mn-lt"/>
              </a:rPr>
              <a:t> Look around you, identify and name:</a:t>
            </a:r>
            <a:endParaRPr lang="en-US">
              <a:solidFill>
                <a:schemeClr val="tx1"/>
              </a:solidFill>
            </a:endParaRPr>
          </a:p>
          <a:p>
            <a:pPr marL="342265" indent="-342265"/>
            <a:r>
              <a:rPr lang="en-US">
                <a:solidFill>
                  <a:schemeClr val="tx1"/>
                </a:solidFill>
                <a:ea typeface="+mn-lt"/>
                <a:cs typeface="+mn-lt"/>
              </a:rPr>
              <a:t> 5 things you </a:t>
            </a:r>
            <a:r>
              <a:rPr lang="en-US" b="1">
                <a:solidFill>
                  <a:schemeClr val="tx1"/>
                </a:solidFill>
                <a:ea typeface="+mn-lt"/>
                <a:cs typeface="+mn-lt"/>
              </a:rPr>
              <a:t>see</a:t>
            </a:r>
            <a:endParaRPr lang="en-US">
              <a:solidFill>
                <a:schemeClr val="tx1"/>
              </a:solidFill>
            </a:endParaRPr>
          </a:p>
          <a:p>
            <a:pPr marL="342265" indent="-342265"/>
            <a:r>
              <a:rPr lang="en-US">
                <a:solidFill>
                  <a:schemeClr val="tx1"/>
                </a:solidFill>
                <a:ea typeface="+mn-lt"/>
                <a:cs typeface="+mn-lt"/>
              </a:rPr>
              <a:t> 4 things you </a:t>
            </a:r>
            <a:r>
              <a:rPr lang="en-US" b="1">
                <a:solidFill>
                  <a:schemeClr val="tx1"/>
                </a:solidFill>
                <a:ea typeface="+mn-lt"/>
                <a:cs typeface="+mn-lt"/>
              </a:rPr>
              <a:t>feel</a:t>
            </a:r>
            <a:endParaRPr lang="en-US">
              <a:solidFill>
                <a:schemeClr val="tx1"/>
              </a:solidFill>
            </a:endParaRPr>
          </a:p>
          <a:p>
            <a:pPr marL="342265" indent="-342265"/>
            <a:r>
              <a:rPr lang="en-US">
                <a:solidFill>
                  <a:schemeClr val="tx1"/>
                </a:solidFill>
                <a:ea typeface="+mn-lt"/>
                <a:cs typeface="+mn-lt"/>
              </a:rPr>
              <a:t> 3 things you </a:t>
            </a:r>
            <a:r>
              <a:rPr lang="en-US" b="1">
                <a:solidFill>
                  <a:schemeClr val="tx1"/>
                </a:solidFill>
                <a:ea typeface="+mn-lt"/>
                <a:cs typeface="+mn-lt"/>
              </a:rPr>
              <a:t>hear</a:t>
            </a:r>
            <a:endParaRPr lang="en-US">
              <a:solidFill>
                <a:schemeClr val="tx1"/>
              </a:solidFill>
            </a:endParaRPr>
          </a:p>
          <a:p>
            <a:pPr marL="342265" indent="-342265"/>
            <a:r>
              <a:rPr lang="en-US">
                <a:solidFill>
                  <a:schemeClr val="tx1"/>
                </a:solidFill>
                <a:ea typeface="+mn-lt"/>
                <a:cs typeface="+mn-lt"/>
              </a:rPr>
              <a:t> 2 things you </a:t>
            </a:r>
            <a:r>
              <a:rPr lang="en-US" b="1">
                <a:solidFill>
                  <a:schemeClr val="tx1"/>
                </a:solidFill>
                <a:ea typeface="+mn-lt"/>
                <a:cs typeface="+mn-lt"/>
              </a:rPr>
              <a:t>smell</a:t>
            </a:r>
            <a:endParaRPr lang="en-US">
              <a:solidFill>
                <a:schemeClr val="tx1"/>
              </a:solidFill>
            </a:endParaRPr>
          </a:p>
          <a:p>
            <a:pPr marL="342265" indent="-342265"/>
            <a:r>
              <a:rPr lang="en-US">
                <a:solidFill>
                  <a:schemeClr val="tx1"/>
                </a:solidFill>
                <a:ea typeface="+mn-lt"/>
                <a:cs typeface="+mn-lt"/>
              </a:rPr>
              <a:t> 1 thing you</a:t>
            </a:r>
            <a:r>
              <a:rPr lang="en-US" b="1">
                <a:solidFill>
                  <a:schemeClr val="tx1"/>
                </a:solidFill>
                <a:ea typeface="+mn-lt"/>
                <a:cs typeface="+mn-lt"/>
              </a:rPr>
              <a:t> taste</a:t>
            </a:r>
          </a:p>
          <a:p>
            <a:pPr marL="0" indent="0">
              <a:buNone/>
            </a:pPr>
            <a:endParaRPr lang="en-US">
              <a:solidFill>
                <a:schemeClr val="tx1"/>
              </a:solidFill>
            </a:endParaRPr>
          </a:p>
        </p:txBody>
      </p:sp>
      <p:sp>
        <p:nvSpPr>
          <p:cNvPr id="5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14131758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49" y="473746"/>
            <a:ext cx="11227091"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898BA63-6ECB-4EB1-964E-38EEC488DA4E}"/>
              </a:ext>
            </a:extLst>
          </p:cNvPr>
          <p:cNvSpPr>
            <a:spLocks noGrp="1"/>
          </p:cNvSpPr>
          <p:nvPr>
            <p:ph type="title"/>
          </p:nvPr>
        </p:nvSpPr>
        <p:spPr>
          <a:xfrm>
            <a:off x="1154955" y="855481"/>
            <a:ext cx="8761413" cy="898675"/>
          </a:xfrm>
        </p:spPr>
        <p:txBody>
          <a:bodyPr anchor="b">
            <a:normAutofit/>
          </a:bodyPr>
          <a:lstStyle/>
          <a:p>
            <a:pPr>
              <a:lnSpc>
                <a:spcPct val="90000"/>
              </a:lnSpc>
            </a:pPr>
            <a:r>
              <a:rPr lang="en-US" sz="2800">
                <a:solidFill>
                  <a:schemeClr val="tx2"/>
                </a:solidFill>
              </a:rPr>
              <a:t>Staff Outcomes/Reflections </a:t>
            </a:r>
            <a:br>
              <a:rPr lang="en-US" sz="2800">
                <a:solidFill>
                  <a:schemeClr val="tx2"/>
                </a:solidFill>
              </a:rPr>
            </a:br>
            <a:r>
              <a:rPr lang="en-US" sz="2800">
                <a:solidFill>
                  <a:schemeClr val="tx2"/>
                </a:solidFill>
              </a:rPr>
              <a:t>"I'm more than just the child's teacher"</a:t>
            </a:r>
          </a:p>
        </p:txBody>
      </p:sp>
      <p:sp>
        <p:nvSpPr>
          <p:cNvPr id="7"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819325E-F125-4A1B-B98E-F6533B9B4FF2}"/>
              </a:ext>
            </a:extLst>
          </p:cNvPr>
          <p:cNvSpPr>
            <a:spLocks noGrp="1"/>
          </p:cNvSpPr>
          <p:nvPr>
            <p:ph idx="1"/>
          </p:nvPr>
        </p:nvSpPr>
        <p:spPr>
          <a:xfrm>
            <a:off x="1154955" y="2079174"/>
            <a:ext cx="8182191" cy="3730689"/>
          </a:xfrm>
        </p:spPr>
        <p:txBody>
          <a:bodyPr vert="horz" lIns="91440" tIns="45720" rIns="91440" bIns="45720" rtlCol="0" anchor="ctr">
            <a:normAutofit/>
          </a:bodyPr>
          <a:lstStyle/>
          <a:p>
            <a:pPr marL="0" indent="0">
              <a:buNone/>
            </a:pPr>
            <a:endParaRPr lang="en-US">
              <a:solidFill>
                <a:schemeClr val="tx1"/>
              </a:solidFill>
            </a:endParaRPr>
          </a:p>
          <a:p>
            <a:r>
              <a:rPr lang="en-US">
                <a:solidFill>
                  <a:schemeClr val="tx1"/>
                </a:solidFill>
              </a:rPr>
              <a:t>Reinterpreting the Role</a:t>
            </a:r>
          </a:p>
          <a:p>
            <a:pPr lvl="1"/>
            <a:r>
              <a:rPr lang="en-US">
                <a:solidFill>
                  <a:schemeClr val="tx1"/>
                </a:solidFill>
                <a:ea typeface="+mn-lt"/>
                <a:cs typeface="+mn-lt"/>
              </a:rPr>
              <a:t>"The perspective of the responsibilities of my role changed. I have a duty to ensure trauma informed practices are consistently an expectation for myself and other staff. This means:</a:t>
            </a:r>
          </a:p>
          <a:p>
            <a:pPr lvl="2"/>
            <a:r>
              <a:rPr lang="en-US">
                <a:solidFill>
                  <a:schemeClr val="tx1"/>
                </a:solidFill>
                <a:ea typeface="+mn-lt"/>
                <a:cs typeface="+mn-lt"/>
              </a:rPr>
              <a:t>Holding myself accountable for knowing I can be a change agent for individuals we serve that our more vulnerable to ACE’s. </a:t>
            </a:r>
          </a:p>
          <a:p>
            <a:pPr lvl="2"/>
            <a:r>
              <a:rPr lang="en-US">
                <a:solidFill>
                  <a:schemeClr val="tx1"/>
                </a:solidFill>
                <a:ea typeface="+mn-lt"/>
                <a:cs typeface="+mn-lt"/>
              </a:rPr>
              <a:t>Helping families understand the positives to learning about their ACE’s - knowing the importance of listening and accepting what happened to them in their past that could be current barriers. </a:t>
            </a:r>
          </a:p>
          <a:p>
            <a:pPr lvl="2"/>
            <a:r>
              <a:rPr lang="en-US">
                <a:solidFill>
                  <a:schemeClr val="tx1"/>
                </a:solidFill>
                <a:ea typeface="+mn-lt"/>
                <a:cs typeface="+mn-lt"/>
              </a:rPr>
              <a:t>Empowering individuals to understand they hold the power to reverse the effects of trauma and prevent ACE’s for their children" - a Home Visitor</a:t>
            </a:r>
            <a:endParaRPr lang="en-US">
              <a:solidFill>
                <a:schemeClr val="tx1"/>
              </a:solidFill>
            </a:endParaRPr>
          </a:p>
          <a:p>
            <a:pPr lvl="1"/>
            <a:endParaRPr lang="en-US">
              <a:solidFill>
                <a:schemeClr val="tx1"/>
              </a:solidFill>
            </a:endParaRPr>
          </a:p>
          <a:p>
            <a:pPr lvl="1"/>
            <a:endParaRPr lang="en-US">
              <a:solidFill>
                <a:schemeClr val="tx1"/>
              </a:solidFill>
            </a:endParaRPr>
          </a:p>
        </p:txBody>
      </p:sp>
    </p:spTree>
    <p:extLst>
      <p:ext uri="{BB962C8B-B14F-4D97-AF65-F5344CB8AC3E}">
        <p14:creationId xmlns:p14="http://schemas.microsoft.com/office/powerpoint/2010/main" val="385273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3" y="179751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7"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2"/>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A6102C6E-5091-45C3-B649-9A22BB0D110F}"/>
              </a:ext>
            </a:extLst>
          </p:cNvPr>
          <p:cNvSpPr>
            <a:spLocks noGrp="1"/>
          </p:cNvSpPr>
          <p:nvPr>
            <p:ph type="title"/>
          </p:nvPr>
        </p:nvSpPr>
        <p:spPr>
          <a:xfrm>
            <a:off x="1154955" y="838201"/>
            <a:ext cx="8761413" cy="977900"/>
          </a:xfrm>
        </p:spPr>
        <p:txBody>
          <a:bodyPr>
            <a:normAutofit/>
          </a:bodyPr>
          <a:lstStyle/>
          <a:p>
            <a:pPr>
              <a:lnSpc>
                <a:spcPct val="90000"/>
              </a:lnSpc>
            </a:pPr>
            <a:r>
              <a:rPr lang="en-US" sz="3100">
                <a:solidFill>
                  <a:srgbClr val="FFFFFF"/>
                </a:solidFill>
                <a:ea typeface="+mj-lt"/>
                <a:cs typeface="+mj-lt"/>
              </a:rPr>
              <a:t>Staff Outcomes/Reflections</a:t>
            </a:r>
            <a:br>
              <a:rPr lang="en-US" sz="3100">
                <a:solidFill>
                  <a:srgbClr val="FFFFFF"/>
                </a:solidFill>
                <a:ea typeface="+mj-lt"/>
                <a:cs typeface="+mj-lt"/>
              </a:rPr>
            </a:br>
            <a:r>
              <a:rPr lang="en-US" sz="3100">
                <a:solidFill>
                  <a:srgbClr val="FFFFFF"/>
                </a:solidFill>
                <a:ea typeface="+mj-lt"/>
                <a:cs typeface="+mj-lt"/>
              </a:rPr>
              <a:t>"I'm more than just the child's teacher" </a:t>
            </a:r>
            <a:endParaRPr lang="en-US" sz="3100">
              <a:solidFill>
                <a:srgbClr val="FFFFFF"/>
              </a:solidFill>
            </a:endParaRPr>
          </a:p>
        </p:txBody>
      </p:sp>
      <p:sp>
        <p:nvSpPr>
          <p:cNvPr id="3" name="Content Placeholder 2">
            <a:extLst>
              <a:ext uri="{FF2B5EF4-FFF2-40B4-BE49-F238E27FC236}">
                <a16:creationId xmlns:a16="http://schemas.microsoft.com/office/drawing/2014/main" id="{40AF8F77-8107-4105-B2E0-946C4524E30E}"/>
              </a:ext>
            </a:extLst>
          </p:cNvPr>
          <p:cNvSpPr>
            <a:spLocks noGrp="1"/>
          </p:cNvSpPr>
          <p:nvPr>
            <p:ph idx="1"/>
          </p:nvPr>
        </p:nvSpPr>
        <p:spPr>
          <a:xfrm>
            <a:off x="1887234" y="2603501"/>
            <a:ext cx="8417535" cy="3416300"/>
          </a:xfrm>
        </p:spPr>
        <p:txBody>
          <a:bodyPr vert="horz" lIns="91440" tIns="45720" rIns="91440" bIns="45720" rtlCol="0" anchor="t">
            <a:normAutofit/>
          </a:bodyPr>
          <a:lstStyle/>
          <a:p>
            <a:r>
              <a:rPr lang="en-US">
                <a:ea typeface="+mn-lt"/>
                <a:cs typeface="+mn-lt"/>
              </a:rPr>
              <a:t>"[Staff are] seeing their role as less of a “teacher” and interventionist with the baby or someone who emotionally supports the parents…instead more of someone who supports the parent-child relationship.  I am hearing more dyadic thinking.  They are finding those ports of entry into helping a parent connect their story with their parenting."  -a program Mental Health Consultant</a:t>
            </a:r>
            <a:endParaRPr lang="en-US"/>
          </a:p>
        </p:txBody>
      </p:sp>
    </p:spTree>
    <p:extLst>
      <p:ext uri="{BB962C8B-B14F-4D97-AF65-F5344CB8AC3E}">
        <p14:creationId xmlns:p14="http://schemas.microsoft.com/office/powerpoint/2010/main" val="343144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1002AAF-84F1-4E0D-9AF3-2D331A68EE5A}"/>
              </a:ext>
            </a:extLst>
          </p:cNvPr>
          <p:cNvSpPr>
            <a:spLocks noGrp="1"/>
          </p:cNvSpPr>
          <p:nvPr>
            <p:ph type="title"/>
          </p:nvPr>
        </p:nvSpPr>
        <p:spPr>
          <a:xfrm>
            <a:off x="1154955" y="973669"/>
            <a:ext cx="2942211" cy="4833745"/>
          </a:xfrm>
        </p:spPr>
        <p:txBody>
          <a:bodyPr>
            <a:normAutofit/>
          </a:bodyPr>
          <a:lstStyle/>
          <a:p>
            <a:r>
              <a:rPr lang="en-US" sz="3300">
                <a:solidFill>
                  <a:srgbClr val="EBEBEB"/>
                </a:solidFill>
              </a:rPr>
              <a:t>Outline for Today's Conversation</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B007F79-7DB3-4A76-BC19-D865B1FB5842}"/>
              </a:ext>
            </a:extLst>
          </p:cNvPr>
          <p:cNvGraphicFramePr>
            <a:graphicFrameLocks noGrp="1"/>
          </p:cNvGraphicFramePr>
          <p:nvPr>
            <p:ph idx="1"/>
            <p:extLst>
              <p:ext uri="{D42A27DB-BD31-4B8C-83A1-F6EECF244321}">
                <p14:modId xmlns:p14="http://schemas.microsoft.com/office/powerpoint/2010/main" val="4169563805"/>
              </p:ext>
            </p:extLst>
          </p:nvPr>
        </p:nvGraphicFramePr>
        <p:xfrm>
          <a:off x="5194301" y="808039"/>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7168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7AE5-99E5-4085-8A65-25E39819114C}"/>
              </a:ext>
            </a:extLst>
          </p:cNvPr>
          <p:cNvSpPr>
            <a:spLocks noGrp="1"/>
          </p:cNvSpPr>
          <p:nvPr>
            <p:ph type="title"/>
          </p:nvPr>
        </p:nvSpPr>
        <p:spPr/>
        <p:txBody>
          <a:bodyPr/>
          <a:lstStyle/>
          <a:p>
            <a:br>
              <a:rPr lang="en-US"/>
            </a:br>
            <a:r>
              <a:rPr lang="en-US"/>
              <a:t>Staff Outcomes/Reflections</a:t>
            </a:r>
            <a:br>
              <a:rPr lang="en-US"/>
            </a:br>
            <a:r>
              <a:rPr lang="en-US"/>
              <a:t>"How you are </a:t>
            </a:r>
            <a:r>
              <a:rPr lang="en-US" b="1" i="1"/>
              <a:t>IS</a:t>
            </a:r>
            <a:r>
              <a:rPr lang="en-US"/>
              <a:t> as important as what you do?"</a:t>
            </a:r>
            <a:br>
              <a:rPr lang="en-US"/>
            </a:br>
            <a:endParaRPr lang="en-US"/>
          </a:p>
        </p:txBody>
      </p:sp>
      <p:sp>
        <p:nvSpPr>
          <p:cNvPr id="3" name="Content Placeholder 2">
            <a:extLst>
              <a:ext uri="{FF2B5EF4-FFF2-40B4-BE49-F238E27FC236}">
                <a16:creationId xmlns:a16="http://schemas.microsoft.com/office/drawing/2014/main" id="{5071C7B3-7E0D-48CD-9F1D-C03020C25C13}"/>
              </a:ext>
            </a:extLst>
          </p:cNvPr>
          <p:cNvSpPr>
            <a:spLocks noGrp="1"/>
          </p:cNvSpPr>
          <p:nvPr>
            <p:ph idx="1"/>
          </p:nvPr>
        </p:nvSpPr>
        <p:spPr/>
        <p:txBody>
          <a:bodyPr vert="horz" lIns="91440" tIns="45720" rIns="91440" bIns="45720" rtlCol="0" anchor="t">
            <a:normAutofit/>
          </a:bodyPr>
          <a:lstStyle/>
          <a:p>
            <a:pPr marL="342265" indent="-342265"/>
            <a:r>
              <a:rPr lang="en-US"/>
              <a:t>A journey of self-discovery</a:t>
            </a:r>
          </a:p>
          <a:p>
            <a:pPr marL="742315" lvl="1" indent="-285115"/>
            <a:r>
              <a:rPr lang="en-US"/>
              <a:t>Noticing feelings within context of work with families and aware of potential impact</a:t>
            </a:r>
          </a:p>
          <a:p>
            <a:pPr marL="742315" lvl="1" indent="-285115"/>
            <a:r>
              <a:rPr lang="en-US"/>
              <a:t>Intentional Self-Regulation</a:t>
            </a:r>
          </a:p>
          <a:p>
            <a:pPr marL="742315" lvl="1" indent="-285115"/>
            <a:r>
              <a:rPr lang="en-US"/>
              <a:t>Using Collaborative to make meaning of those thoughts and feelings</a:t>
            </a:r>
          </a:p>
          <a:p>
            <a:pPr marL="342265" lvl="0" indent="-342265">
              <a:buClr>
                <a:srgbClr val="B31166"/>
              </a:buClr>
            </a:pPr>
            <a:r>
              <a:rPr lang="en-US"/>
              <a:t>Improved Practice</a:t>
            </a:r>
          </a:p>
          <a:p>
            <a:pPr marL="742315" lvl="1" indent="-285115"/>
            <a:r>
              <a:rPr lang="en-US"/>
              <a:t>Increased use of self and increased empathy</a:t>
            </a:r>
          </a:p>
          <a:p>
            <a:pPr marL="742315" lvl="1" indent="-285115"/>
            <a:r>
              <a:rPr lang="en-US"/>
              <a:t>Thinking holistically and supporting families to make connections</a:t>
            </a:r>
          </a:p>
          <a:p>
            <a:pPr marL="742315" lvl="1" indent="-285115"/>
            <a:r>
              <a:rPr lang="en-US"/>
              <a:t>Incresed use of Containment</a:t>
            </a:r>
          </a:p>
          <a:p>
            <a:pPr marL="456565" lvl="1" indent="0">
              <a:buNone/>
            </a:pPr>
            <a:endParaRPr lang="en-US"/>
          </a:p>
        </p:txBody>
      </p:sp>
    </p:spTree>
    <p:extLst>
      <p:ext uri="{BB962C8B-B14F-4D97-AF65-F5344CB8AC3E}">
        <p14:creationId xmlns:p14="http://schemas.microsoft.com/office/powerpoint/2010/main" val="3316489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69EC6C5-66D7-4389-A695-DC044ABAF871}"/>
              </a:ext>
            </a:extLst>
          </p:cNvPr>
          <p:cNvSpPr>
            <a:spLocks noGrp="1"/>
          </p:cNvSpPr>
          <p:nvPr>
            <p:ph type="title"/>
          </p:nvPr>
        </p:nvSpPr>
        <p:spPr>
          <a:xfrm>
            <a:off x="1154955" y="973667"/>
            <a:ext cx="2942210" cy="4833745"/>
          </a:xfrm>
        </p:spPr>
        <p:txBody>
          <a:bodyPr>
            <a:normAutofit/>
          </a:bodyPr>
          <a:lstStyle/>
          <a:p>
            <a:pPr>
              <a:lnSpc>
                <a:spcPct val="90000"/>
              </a:lnSpc>
            </a:pPr>
            <a:r>
              <a:rPr lang="en-US" sz="3300">
                <a:solidFill>
                  <a:srgbClr val="EBEBEB"/>
                </a:solidFill>
              </a:rPr>
              <a:t>NEAR@Home as a Platform for Better Integrating IMH Concepts into Program</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EEFCCD3-F944-4F75-AD1E-718B82C69256}"/>
              </a:ext>
            </a:extLst>
          </p:cNvPr>
          <p:cNvGraphicFramePr>
            <a:graphicFrameLocks noGrp="1"/>
          </p:cNvGraphicFramePr>
          <p:nvPr>
            <p:ph idx="1"/>
            <p:extLst>
              <p:ext uri="{D42A27DB-BD31-4B8C-83A1-F6EECF244321}">
                <p14:modId xmlns:p14="http://schemas.microsoft.com/office/powerpoint/2010/main" val="241099251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787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D5B4D1-8C72-4AC1-9138-C2463EA8A70E}"/>
              </a:ext>
            </a:extLst>
          </p:cNvPr>
          <p:cNvSpPr>
            <a:spLocks noGrp="1"/>
          </p:cNvSpPr>
          <p:nvPr>
            <p:ph type="title"/>
          </p:nvPr>
        </p:nvSpPr>
        <p:spPr>
          <a:xfrm>
            <a:off x="561110" y="973668"/>
            <a:ext cx="4177867" cy="1391692"/>
          </a:xfrm>
        </p:spPr>
        <p:txBody>
          <a:bodyPr>
            <a:normAutofit/>
          </a:bodyPr>
          <a:lstStyle/>
          <a:p>
            <a:r>
              <a:rPr lang="en-US">
                <a:solidFill>
                  <a:schemeClr val="tx2"/>
                </a:solidFill>
              </a:rPr>
              <a:t>Next Steps for Implementation</a:t>
            </a:r>
          </a:p>
        </p:txBody>
      </p:sp>
      <p:sp>
        <p:nvSpPr>
          <p:cNvPr id="3" name="Content Placeholder 2">
            <a:extLst>
              <a:ext uri="{FF2B5EF4-FFF2-40B4-BE49-F238E27FC236}">
                <a16:creationId xmlns:a16="http://schemas.microsoft.com/office/drawing/2014/main" id="{A4B2F2FD-3799-4878-B04D-CEB4FB9DA5A2}"/>
              </a:ext>
            </a:extLst>
          </p:cNvPr>
          <p:cNvSpPr>
            <a:spLocks noGrp="1"/>
          </p:cNvSpPr>
          <p:nvPr>
            <p:ph idx="1"/>
          </p:nvPr>
        </p:nvSpPr>
        <p:spPr>
          <a:xfrm>
            <a:off x="561110" y="2603500"/>
            <a:ext cx="4072673" cy="3416300"/>
          </a:xfrm>
        </p:spPr>
        <p:txBody>
          <a:bodyPr vert="horz" lIns="91440" tIns="45720" rIns="91440" bIns="45720" rtlCol="0">
            <a:normAutofit/>
          </a:bodyPr>
          <a:lstStyle/>
          <a:p>
            <a:pPr marL="342265" indent="-342265"/>
            <a:r>
              <a:rPr lang="en-US" sz="2400"/>
              <a:t>Keeping it present: </a:t>
            </a:r>
          </a:p>
          <a:p>
            <a:pPr marL="741680" lvl="1" indent="-342265"/>
            <a:r>
              <a:rPr lang="en-US" sz="2400"/>
              <a:t>Group discussion</a:t>
            </a:r>
          </a:p>
          <a:p>
            <a:pPr marL="741680" lvl="1" indent="-342265"/>
            <a:r>
              <a:rPr lang="en-US" sz="2400"/>
              <a:t>Reflective supervision</a:t>
            </a:r>
          </a:p>
          <a:p>
            <a:pPr marL="342265" lvl="0" indent="-342265">
              <a:buClr>
                <a:srgbClr val="B31166"/>
              </a:buClr>
            </a:pPr>
            <a:r>
              <a:rPr lang="en-US" sz="2400"/>
              <a:t>Continuing the conversation of equity and social justice.</a:t>
            </a:r>
          </a:p>
          <a:p>
            <a:pPr marL="399415" lvl="1" indent="0">
              <a:buNone/>
            </a:pPr>
            <a:endParaRPr lang="en-US"/>
          </a:p>
        </p:txBody>
      </p:sp>
      <p:pic>
        <p:nvPicPr>
          <p:cNvPr id="5" name="Picture 4">
            <a:extLst>
              <a:ext uri="{FF2B5EF4-FFF2-40B4-BE49-F238E27FC236}">
                <a16:creationId xmlns:a16="http://schemas.microsoft.com/office/drawing/2014/main" id="{7E175048-3663-4CB1-AD64-BEA4D4BD98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512" r="1" b="1"/>
          <a:stretch/>
        </p:blipFill>
        <p:spPr>
          <a:xfrm>
            <a:off x="5120117" y="461681"/>
            <a:ext cx="6585549" cy="5934638"/>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3350184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C989EF6-EA93-49CC-9F71-7430BBCE1E60}"/>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defTabSz="457200"/>
            <a:r>
              <a:rPr lang="en-US" sz="5000" dirty="0">
                <a:solidFill>
                  <a:schemeClr val="tx1"/>
                </a:solidFill>
              </a:rPr>
              <a:t>What are Implications for the Field of Early Childhood and/or Home Visiting?</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416719"/>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2BFE1A0-2A3A-4A95-929A-1084310D0277}"/>
              </a:ext>
            </a:extLst>
          </p:cNvPr>
          <p:cNvSpPr>
            <a:spLocks noGrp="1"/>
          </p:cNvSpPr>
          <p:nvPr>
            <p:ph type="title"/>
          </p:nvPr>
        </p:nvSpPr>
        <p:spPr>
          <a:xfrm>
            <a:off x="994087" y="1130603"/>
            <a:ext cx="3342442" cy="4596794"/>
          </a:xfrm>
        </p:spPr>
        <p:txBody>
          <a:bodyPr anchor="ctr">
            <a:normAutofit/>
          </a:bodyPr>
          <a:lstStyle/>
          <a:p>
            <a:r>
              <a:rPr lang="en-US" sz="2700">
                <a:solidFill>
                  <a:srgbClr val="EBEBEB"/>
                </a:solidFill>
              </a:rPr>
              <a:t>Acknowledgments</a:t>
            </a:r>
          </a:p>
        </p:txBody>
      </p:sp>
      <p:sp>
        <p:nvSpPr>
          <p:cNvPr id="3" name="Content Placeholder 2">
            <a:extLst>
              <a:ext uri="{FF2B5EF4-FFF2-40B4-BE49-F238E27FC236}">
                <a16:creationId xmlns:a16="http://schemas.microsoft.com/office/drawing/2014/main" id="{C5C75FE5-3F25-4C7A-811F-42706913CDD0}"/>
              </a:ext>
            </a:extLst>
          </p:cNvPr>
          <p:cNvSpPr>
            <a:spLocks noGrp="1"/>
          </p:cNvSpPr>
          <p:nvPr>
            <p:ph idx="1"/>
          </p:nvPr>
        </p:nvSpPr>
        <p:spPr>
          <a:xfrm>
            <a:off x="5290077" y="437513"/>
            <a:ext cx="5502614" cy="5954325"/>
          </a:xfrm>
        </p:spPr>
        <p:txBody>
          <a:bodyPr vert="horz" lIns="91440" tIns="45720" rIns="91440" bIns="45720" rtlCol="0" anchor="ctr">
            <a:normAutofit/>
          </a:bodyPr>
          <a:lstStyle/>
          <a:p>
            <a:pPr marL="0" indent="0">
              <a:buNone/>
            </a:pPr>
            <a:endParaRPr lang="en-US" sz="2000"/>
          </a:p>
          <a:p>
            <a:pPr marL="342265" indent="-342265"/>
            <a:r>
              <a:rPr lang="en-US" sz="2000"/>
              <a:t>EHS Family Advocate Team of Reach Dane</a:t>
            </a:r>
          </a:p>
          <a:p>
            <a:pPr marL="742315" lvl="1" indent="-285115"/>
            <a:r>
              <a:rPr lang="en-US" sz="2000"/>
              <a:t>For their gracious vulnerability in allowing us to film and/or share their quotes and sentiments: Kalpana Rizal, Maria Luisa Sanchez-Segura, Andrea Dwyer</a:t>
            </a:r>
          </a:p>
          <a:p>
            <a:pPr marL="342265" indent="-342265"/>
            <a:r>
              <a:rPr lang="en-US" sz="2000"/>
              <a:t>Jen Bailey- Reach Dane Executive Director</a:t>
            </a:r>
          </a:p>
          <a:p>
            <a:pPr marL="342265" indent="-342265"/>
            <a:r>
              <a:rPr lang="en-US" sz="2000"/>
              <a:t>Amy Selenske- EHS Director</a:t>
            </a:r>
          </a:p>
          <a:p>
            <a:pPr marL="342265" indent="-342265"/>
            <a:r>
              <a:rPr lang="en-US" sz="2000"/>
              <a:t>Janna Hack and Katie Fischer- IMH Consultants</a:t>
            </a:r>
          </a:p>
          <a:p>
            <a:pPr marL="342265" indent="-342265"/>
            <a:r>
              <a:rPr lang="en-US" sz="2000"/>
              <a:t>Jen Patton and Darla Krieger- EHS Managers</a:t>
            </a:r>
          </a:p>
          <a:p>
            <a:pPr marL="342265" indent="-342265"/>
            <a:r>
              <a:rPr lang="en-US" sz="2000"/>
              <a:t>Kelsey Greenwood- filmography</a:t>
            </a:r>
          </a:p>
        </p:txBody>
      </p:sp>
    </p:spTree>
    <p:extLst>
      <p:ext uri="{BB962C8B-B14F-4D97-AF65-F5344CB8AC3E}">
        <p14:creationId xmlns:p14="http://schemas.microsoft.com/office/powerpoint/2010/main" val="2572268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6CBC-C9B5-4C4C-83D3-64411379EF9B}"/>
              </a:ext>
            </a:extLst>
          </p:cNvPr>
          <p:cNvSpPr>
            <a:spLocks noGrp="1"/>
          </p:cNvSpPr>
          <p:nvPr>
            <p:ph type="title"/>
          </p:nvPr>
        </p:nvSpPr>
        <p:spPr>
          <a:xfrm>
            <a:off x="1154954" y="973668"/>
            <a:ext cx="8761413" cy="706964"/>
          </a:xfrm>
        </p:spPr>
        <p:txBody>
          <a:bodyPr>
            <a:normAutofit/>
          </a:bodyPr>
          <a:lstStyle/>
          <a:p>
            <a:r>
              <a:rPr lang="en-US">
                <a:solidFill>
                  <a:srgbClr val="EBEBEB"/>
                </a:solidFill>
              </a:rPr>
              <a:t>Thank you!</a:t>
            </a:r>
          </a:p>
        </p:txBody>
      </p:sp>
      <p:sp>
        <p:nvSpPr>
          <p:cNvPr id="3" name="Content Placeholder 2">
            <a:extLst>
              <a:ext uri="{FF2B5EF4-FFF2-40B4-BE49-F238E27FC236}">
                <a16:creationId xmlns:a16="http://schemas.microsoft.com/office/drawing/2014/main" id="{FC870784-5D3E-456F-B90D-B8597DD518F2}"/>
              </a:ext>
            </a:extLst>
          </p:cNvPr>
          <p:cNvSpPr>
            <a:spLocks noGrp="1"/>
          </p:cNvSpPr>
          <p:nvPr>
            <p:ph idx="1"/>
          </p:nvPr>
        </p:nvSpPr>
        <p:spPr>
          <a:xfrm>
            <a:off x="1154954" y="2603500"/>
            <a:ext cx="6397313" cy="3416300"/>
          </a:xfrm>
        </p:spPr>
        <p:txBody>
          <a:bodyPr vert="horz" lIns="91440" tIns="45720" rIns="91440" bIns="45720" rtlCol="0" anchor="ctr">
            <a:normAutofit/>
          </a:bodyPr>
          <a:lstStyle/>
          <a:p>
            <a:pPr marL="342265" indent="-342265"/>
            <a:r>
              <a:rPr lang="en-US"/>
              <a:t>Please contact us:</a:t>
            </a:r>
          </a:p>
          <a:p>
            <a:pPr marL="342265" indent="-342265"/>
            <a:endParaRPr lang="en-US"/>
          </a:p>
          <a:p>
            <a:pPr marL="742315" lvl="1" indent="-285115"/>
            <a:r>
              <a:rPr lang="en-US"/>
              <a:t>Rebecca Miller, </a:t>
            </a:r>
            <a:r>
              <a:rPr lang="en-US">
                <a:hlinkClick r:id="rId3"/>
              </a:rPr>
              <a:t>rmiller@reachdane.org</a:t>
            </a:r>
          </a:p>
          <a:p>
            <a:pPr marL="742315" lvl="1" indent="-285115"/>
            <a:r>
              <a:rPr lang="en-US"/>
              <a:t>Lisa Seidl-Gafner, </a:t>
            </a:r>
            <a:r>
              <a:rPr lang="en-US">
                <a:hlinkClick r:id="rId4"/>
              </a:rPr>
              <a:t>lseidl-gafner@reachdane.org</a:t>
            </a:r>
            <a:endParaRPr lang="en-US"/>
          </a:p>
          <a:p>
            <a:pPr marL="457200" lvl="1" indent="0">
              <a:buNone/>
            </a:pPr>
            <a:endParaRPr lang="en-US"/>
          </a:p>
        </p:txBody>
      </p:sp>
      <p:pic>
        <p:nvPicPr>
          <p:cNvPr id="5" name="Graphic 6" descr="Email">
            <a:extLst>
              <a:ext uri="{FF2B5EF4-FFF2-40B4-BE49-F238E27FC236}">
                <a16:creationId xmlns:a16="http://schemas.microsoft.com/office/drawing/2014/main" id="{8FCDCBA0-6BE2-4B7A-8A62-E4A4E11465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02923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1751096-B3B5-4D61-95CB-E097E39AD904}"/>
              </a:ext>
            </a:extLst>
          </p:cNvPr>
          <p:cNvGraphicFramePr>
            <a:graphicFrameLocks noChangeAspect="1"/>
          </p:cNvGraphicFramePr>
          <p:nvPr>
            <p:extLst>
              <p:ext uri="{D42A27DB-BD31-4B8C-83A1-F6EECF244321}">
                <p14:modId xmlns:p14="http://schemas.microsoft.com/office/powerpoint/2010/main" val="488497915"/>
              </p:ext>
            </p:extLst>
          </p:nvPr>
        </p:nvGraphicFramePr>
        <p:xfrm>
          <a:off x="2950280" y="-153494"/>
          <a:ext cx="5856095" cy="7426332"/>
        </p:xfrm>
        <a:graphic>
          <a:graphicData uri="http://schemas.openxmlformats.org/presentationml/2006/ole">
            <mc:AlternateContent xmlns:mc="http://schemas.openxmlformats.org/markup-compatibility/2006">
              <mc:Choice xmlns:v="urn:schemas-microsoft-com:vml" Requires="v">
                <p:oleObj spid="_x0000_s1026" name="Acrobat Document" r:id="rId4" imgW="5829298" imgH="7543753" progId="AcroExch.Document.DC">
                  <p:embed/>
                </p:oleObj>
              </mc:Choice>
              <mc:Fallback>
                <p:oleObj name="Acrobat Document" r:id="rId4" imgW="5829298" imgH="7543753" progId="AcroExch.Document.DC">
                  <p:embed/>
                  <p:pic>
                    <p:nvPicPr>
                      <p:cNvPr id="2" name="Object 1">
                        <a:extLst>
                          <a:ext uri="{FF2B5EF4-FFF2-40B4-BE49-F238E27FC236}">
                            <a16:creationId xmlns:a16="http://schemas.microsoft.com/office/drawing/2014/main" id="{81751096-B3B5-4D61-95CB-E097E39AD904}"/>
                          </a:ext>
                        </a:extLst>
                      </p:cNvPr>
                      <p:cNvPicPr/>
                      <p:nvPr/>
                    </p:nvPicPr>
                    <p:blipFill>
                      <a:blip r:embed="rId5"/>
                      <a:stretch>
                        <a:fillRect/>
                      </a:stretch>
                    </p:blipFill>
                    <p:spPr>
                      <a:xfrm>
                        <a:off x="2950280" y="-153494"/>
                        <a:ext cx="5856095" cy="7426332"/>
                      </a:xfrm>
                      <a:prstGeom prst="rect">
                        <a:avLst/>
                      </a:prstGeom>
                    </p:spPr>
                  </p:pic>
                </p:oleObj>
              </mc:Fallback>
            </mc:AlternateContent>
          </a:graphicData>
        </a:graphic>
      </p:graphicFrame>
    </p:spTree>
    <p:extLst>
      <p:ext uri="{BB962C8B-B14F-4D97-AF65-F5344CB8AC3E}">
        <p14:creationId xmlns:p14="http://schemas.microsoft.com/office/powerpoint/2010/main" val="100126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C212-C06C-4519-B5F1-7B052D9802C6}"/>
              </a:ext>
            </a:extLst>
          </p:cNvPr>
          <p:cNvSpPr>
            <a:spLocks noGrp="1"/>
          </p:cNvSpPr>
          <p:nvPr>
            <p:ph type="title"/>
          </p:nvPr>
        </p:nvSpPr>
        <p:spPr/>
        <p:txBody>
          <a:bodyPr/>
          <a:lstStyle/>
          <a:p>
            <a:r>
              <a:rPr lang="en-US"/>
              <a:t>What is NEAR?</a:t>
            </a:r>
          </a:p>
        </p:txBody>
      </p:sp>
      <p:sp>
        <p:nvSpPr>
          <p:cNvPr id="3" name="Text Placeholder 2">
            <a:extLst>
              <a:ext uri="{FF2B5EF4-FFF2-40B4-BE49-F238E27FC236}">
                <a16:creationId xmlns:a16="http://schemas.microsoft.com/office/drawing/2014/main" id="{F2DC357F-09C8-4E34-B07D-248DFDE160ED}"/>
              </a:ext>
            </a:extLst>
          </p:cNvPr>
          <p:cNvSpPr>
            <a:spLocks noGrp="1"/>
          </p:cNvSpPr>
          <p:nvPr>
            <p:ph type="body" idx="1"/>
          </p:nvPr>
        </p:nvSpPr>
        <p:spPr>
          <a:xfrm>
            <a:off x="6895561" y="2292627"/>
            <a:ext cx="3757545" cy="3074504"/>
          </a:xfrm>
        </p:spPr>
        <p:txBody>
          <a:bodyPr>
            <a:normAutofit/>
          </a:bodyPr>
          <a:lstStyle/>
          <a:p>
            <a:r>
              <a:rPr lang="en-US" b="1"/>
              <a:t>A toolkit that combines science discoveries from:</a:t>
            </a:r>
          </a:p>
          <a:p>
            <a:pPr marL="342891" indent="-342891">
              <a:buFont typeface="Wingdings" panose="05000000000000000000" pitchFamily="2" charset="2"/>
              <a:buChar char="v"/>
            </a:pPr>
            <a:r>
              <a:rPr lang="en-US" b="1"/>
              <a:t>N</a:t>
            </a:r>
            <a:r>
              <a:rPr lang="en-US"/>
              <a:t>euroscience</a:t>
            </a:r>
          </a:p>
          <a:p>
            <a:pPr marL="342891" indent="-342891">
              <a:buFont typeface="Wingdings" panose="05000000000000000000" pitchFamily="2" charset="2"/>
              <a:buChar char="v"/>
            </a:pPr>
            <a:r>
              <a:rPr lang="en-US" b="1"/>
              <a:t>E</a:t>
            </a:r>
            <a:r>
              <a:rPr lang="en-US"/>
              <a:t>pigenetics</a:t>
            </a:r>
          </a:p>
          <a:p>
            <a:pPr marL="342891" indent="-342891">
              <a:buFont typeface="Wingdings" panose="05000000000000000000" pitchFamily="2" charset="2"/>
              <a:buChar char="v"/>
            </a:pPr>
            <a:r>
              <a:rPr lang="en-US" b="1"/>
              <a:t>A</a:t>
            </a:r>
            <a:r>
              <a:rPr lang="en-US"/>
              <a:t>dverse childhood experiences (ACE) study</a:t>
            </a:r>
          </a:p>
          <a:p>
            <a:pPr marL="342891" indent="-342891">
              <a:buFont typeface="Wingdings" panose="05000000000000000000" pitchFamily="2" charset="2"/>
              <a:buChar char="v"/>
            </a:pPr>
            <a:r>
              <a:rPr lang="en-US" b="1"/>
              <a:t>R</a:t>
            </a:r>
            <a:r>
              <a:rPr lang="en-US"/>
              <a:t>esilience research</a:t>
            </a:r>
          </a:p>
        </p:txBody>
      </p:sp>
      <p:sp>
        <p:nvSpPr>
          <p:cNvPr id="4" name="TextBox 3">
            <a:extLst>
              <a:ext uri="{FF2B5EF4-FFF2-40B4-BE49-F238E27FC236}">
                <a16:creationId xmlns:a16="http://schemas.microsoft.com/office/drawing/2014/main" id="{1F1336F0-289B-4406-8D4B-1F0E3CA3EB91}"/>
              </a:ext>
            </a:extLst>
          </p:cNvPr>
          <p:cNvSpPr txBox="1"/>
          <p:nvPr/>
        </p:nvSpPr>
        <p:spPr>
          <a:xfrm>
            <a:off x="1538897" y="4592138"/>
            <a:ext cx="3483679" cy="738664"/>
          </a:xfrm>
          <a:prstGeom prst="rect">
            <a:avLst/>
          </a:prstGeom>
          <a:noFill/>
        </p:spPr>
        <p:txBody>
          <a:bodyPr wrap="square" rtlCol="0" anchor="t">
            <a:spAutoFit/>
          </a:bodyPr>
          <a:lstStyle/>
          <a:p>
            <a:r>
              <a:rPr lang="en-US" sz="1400"/>
              <a:t>*</a:t>
            </a:r>
            <a:r>
              <a:rPr lang="en-US" sz="1400">
                <a:solidFill>
                  <a:schemeClr val="bg1"/>
                </a:solidFill>
              </a:rPr>
              <a:t>Note: Any material regarding NEAR Science can be obtained in the 3</a:t>
            </a:r>
            <a:r>
              <a:rPr lang="en-US" sz="1400" baseline="30000">
                <a:solidFill>
                  <a:schemeClr val="bg1"/>
                </a:solidFill>
              </a:rPr>
              <a:t>rd</a:t>
            </a:r>
            <a:r>
              <a:rPr lang="en-US" sz="1400">
                <a:solidFill>
                  <a:schemeClr val="bg1"/>
                </a:solidFill>
              </a:rPr>
              <a:t> Edition </a:t>
            </a:r>
            <a:r>
              <a:rPr lang="en-US" sz="1400" err="1">
                <a:solidFill>
                  <a:schemeClr val="bg1"/>
                </a:solidFill>
              </a:rPr>
              <a:t>Near@Home</a:t>
            </a:r>
            <a:r>
              <a:rPr lang="en-US" sz="1400">
                <a:solidFill>
                  <a:schemeClr val="bg1"/>
                </a:solidFill>
              </a:rPr>
              <a:t> booklet.</a:t>
            </a:r>
          </a:p>
        </p:txBody>
      </p:sp>
      <p:sp>
        <p:nvSpPr>
          <p:cNvPr id="5" name="TextBox 4">
            <a:extLst>
              <a:ext uri="{FF2B5EF4-FFF2-40B4-BE49-F238E27FC236}">
                <a16:creationId xmlns:a16="http://schemas.microsoft.com/office/drawing/2014/main" id="{5DB3417E-6659-41B2-8126-A0F4BA6CC14F}"/>
              </a:ext>
            </a:extLst>
          </p:cNvPr>
          <p:cNvSpPr txBox="1"/>
          <p:nvPr/>
        </p:nvSpPr>
        <p:spPr>
          <a:xfrm>
            <a:off x="1154956" y="1276963"/>
            <a:ext cx="4941044" cy="1015663"/>
          </a:xfrm>
          <a:prstGeom prst="rect">
            <a:avLst/>
          </a:prstGeom>
          <a:noFill/>
        </p:spPr>
        <p:txBody>
          <a:bodyPr wrap="square" rtlCol="0">
            <a:spAutoFit/>
          </a:bodyPr>
          <a:lstStyle/>
          <a:p>
            <a:r>
              <a:rPr lang="en-US" sz="2000" dirty="0">
                <a:solidFill>
                  <a:schemeClr val="bg1"/>
                </a:solidFill>
              </a:rPr>
              <a:t>“The great news is that what’s predictable is preventable.” – Dr. Robert Anda, 2009</a:t>
            </a:r>
          </a:p>
        </p:txBody>
      </p:sp>
    </p:spTree>
    <p:extLst>
      <p:ext uri="{BB962C8B-B14F-4D97-AF65-F5344CB8AC3E}">
        <p14:creationId xmlns:p14="http://schemas.microsoft.com/office/powerpoint/2010/main" val="250380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C4926F-5CDB-45B8-A56E-C2DC0E75864A}"/>
              </a:ext>
            </a:extLst>
          </p:cNvPr>
          <p:cNvSpPr>
            <a:spLocks noGrp="1"/>
          </p:cNvSpPr>
          <p:nvPr>
            <p:ph type="title"/>
          </p:nvPr>
        </p:nvSpPr>
        <p:spPr>
          <a:xfrm>
            <a:off x="1683171" y="1169774"/>
            <a:ext cx="8825659" cy="2870161"/>
          </a:xfrm>
        </p:spPr>
        <p:txBody>
          <a:bodyPr vert="horz" lIns="91440" tIns="45720" rIns="91440" bIns="45720" rtlCol="0" anchor="b">
            <a:normAutofit/>
          </a:bodyPr>
          <a:lstStyle/>
          <a:p>
            <a:pPr algn="ctr"/>
            <a:r>
              <a:rPr lang="en-US" sz="5400">
                <a:solidFill>
                  <a:schemeClr val="tx1"/>
                </a:solidFill>
              </a:rPr>
              <a:t>History of NEAR@Home</a:t>
            </a:r>
          </a:p>
        </p:txBody>
      </p:sp>
      <p:sp>
        <p:nvSpPr>
          <p:cNvPr id="3" name="Text Placeholder 2">
            <a:extLst>
              <a:ext uri="{FF2B5EF4-FFF2-40B4-BE49-F238E27FC236}">
                <a16:creationId xmlns:a16="http://schemas.microsoft.com/office/drawing/2014/main" id="{0E8219AB-1D9C-452D-B497-D073751C79F3}"/>
              </a:ext>
            </a:extLst>
          </p:cNvPr>
          <p:cNvSpPr>
            <a:spLocks noGrp="1"/>
          </p:cNvSpPr>
          <p:nvPr>
            <p:ph type="body" idx="1"/>
          </p:nvPr>
        </p:nvSpPr>
        <p:spPr>
          <a:xfrm>
            <a:off x="1683171" y="4293442"/>
            <a:ext cx="8825659" cy="1234148"/>
          </a:xfrm>
        </p:spPr>
        <p:txBody>
          <a:bodyPr vert="horz" lIns="91440" tIns="45720" rIns="91440" bIns="45720" rtlCol="0" anchor="t">
            <a:normAutofit/>
          </a:bodyPr>
          <a:lstStyle/>
          <a:p>
            <a:pPr algn="ctr"/>
            <a:r>
              <a:rPr lang="en-US"/>
              <a:t>The adverse childhood experiences study (ace study) is the largest epidemiologic study of its kind and reveals the most powerful determinant of the public's health</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50" y="4166888"/>
            <a:ext cx="675503"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2623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F71D764-17B0-4765-8D3C-34F59A2EE670}"/>
              </a:ext>
            </a:extLst>
          </p:cNvPr>
          <p:cNvSpPr>
            <a:spLocks noGrp="1"/>
          </p:cNvSpPr>
          <p:nvPr>
            <p:ph type="title"/>
          </p:nvPr>
        </p:nvSpPr>
        <p:spPr>
          <a:xfrm>
            <a:off x="1154955" y="973669"/>
            <a:ext cx="2942211" cy="4833745"/>
          </a:xfrm>
        </p:spPr>
        <p:txBody>
          <a:bodyPr>
            <a:normAutofit/>
          </a:bodyPr>
          <a:lstStyle/>
          <a:p>
            <a:br>
              <a:rPr lang="en-US" sz="2800" dirty="0">
                <a:solidFill>
                  <a:srgbClr val="EBEBEB"/>
                </a:solidFill>
              </a:rPr>
            </a:br>
            <a:br>
              <a:rPr lang="en-US" sz="2800" dirty="0">
                <a:solidFill>
                  <a:srgbClr val="EBEBEB"/>
                </a:solidFill>
              </a:rPr>
            </a:br>
            <a:br>
              <a:rPr lang="en-US" sz="2800" dirty="0">
                <a:solidFill>
                  <a:srgbClr val="EBEBEB"/>
                </a:solidFill>
              </a:rPr>
            </a:br>
            <a:r>
              <a:rPr lang="en-US" sz="2800">
                <a:solidFill>
                  <a:srgbClr val="EBEBEB"/>
                </a:solidFill>
              </a:rPr>
              <a:t>MORE BACKGROUND</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A6AB344C-437D-42FB-8F93-163CE21F2FBF}"/>
              </a:ext>
            </a:extLst>
          </p:cNvPr>
          <p:cNvGraphicFramePr>
            <a:graphicFrameLocks noGrp="1"/>
          </p:cNvGraphicFramePr>
          <p:nvPr>
            <p:ph idx="1"/>
            <p:extLst>
              <p:ext uri="{D42A27DB-BD31-4B8C-83A1-F6EECF244321}">
                <p14:modId xmlns:p14="http://schemas.microsoft.com/office/powerpoint/2010/main" val="3206167587"/>
              </p:ext>
            </p:extLst>
          </p:nvPr>
        </p:nvGraphicFramePr>
        <p:xfrm>
          <a:off x="5194301" y="808039"/>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80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99E0-97B8-4E35-829C-D7903E4C194B}"/>
              </a:ext>
            </a:extLst>
          </p:cNvPr>
          <p:cNvSpPr>
            <a:spLocks noGrp="1"/>
          </p:cNvSpPr>
          <p:nvPr>
            <p:ph type="title"/>
          </p:nvPr>
        </p:nvSpPr>
        <p:spPr>
          <a:xfrm>
            <a:off x="1226841" y="1081758"/>
            <a:ext cx="4351025" cy="2283824"/>
          </a:xfrm>
        </p:spPr>
        <p:txBody>
          <a:bodyPr/>
          <a:lstStyle/>
          <a:p>
            <a:r>
              <a:rPr lang="en-US"/>
              <a:t>CORE ELEMENTS OF A NEAR HOME VISIT</a:t>
            </a:r>
          </a:p>
        </p:txBody>
      </p:sp>
      <p:sp>
        <p:nvSpPr>
          <p:cNvPr id="3" name="Text Placeholder 2">
            <a:extLst>
              <a:ext uri="{FF2B5EF4-FFF2-40B4-BE49-F238E27FC236}">
                <a16:creationId xmlns:a16="http://schemas.microsoft.com/office/drawing/2014/main" id="{E874E7ED-EFE3-4869-BA4F-81DC8842A32D}"/>
              </a:ext>
            </a:extLst>
          </p:cNvPr>
          <p:cNvSpPr>
            <a:spLocks noGrp="1"/>
          </p:cNvSpPr>
          <p:nvPr>
            <p:ph type="body" idx="1"/>
          </p:nvPr>
        </p:nvSpPr>
        <p:spPr>
          <a:xfrm>
            <a:off x="6895561" y="2677644"/>
            <a:ext cx="3757545" cy="2283824"/>
          </a:xfrm>
        </p:spPr>
        <p:txBody>
          <a:bodyPr>
            <a:normAutofit fontScale="85000" lnSpcReduction="10000"/>
          </a:bodyPr>
          <a:lstStyle/>
          <a:p>
            <a:pPr marL="342265" indent="-342265">
              <a:buFont typeface="Wingdings" charset="2"/>
              <a:buChar char="§"/>
            </a:pPr>
            <a:r>
              <a:rPr lang="en-US" b="1"/>
              <a:t>preparing</a:t>
            </a:r>
          </a:p>
          <a:p>
            <a:pPr marL="342265" indent="-342265">
              <a:buFont typeface="Wingdings" charset="2"/>
              <a:buChar char="§"/>
            </a:pPr>
            <a:r>
              <a:rPr lang="en-US" b="1"/>
              <a:t>Asking</a:t>
            </a:r>
          </a:p>
          <a:p>
            <a:pPr marL="342265" indent="-342265">
              <a:buFont typeface="Wingdings" charset="2"/>
              <a:buChar char="§"/>
            </a:pPr>
            <a:r>
              <a:rPr lang="en-US" b="1"/>
              <a:t>LISTENING</a:t>
            </a:r>
          </a:p>
          <a:p>
            <a:pPr marL="342265" indent="-342265">
              <a:buFont typeface="Wingdings" charset="2"/>
              <a:buChar char="§"/>
            </a:pPr>
            <a:r>
              <a:rPr lang="en-US" b="1"/>
              <a:t>Accepting and affirming</a:t>
            </a:r>
          </a:p>
          <a:p>
            <a:pPr marL="342265" indent="-342265">
              <a:buFont typeface="Wingdings" charset="2"/>
              <a:buChar char="§"/>
            </a:pPr>
            <a:r>
              <a:rPr lang="en-US" b="1"/>
              <a:t>Remembering</a:t>
            </a:r>
          </a:p>
          <a:p>
            <a:pPr marL="342265" indent="-342265">
              <a:buFont typeface="Wingdings" charset="2"/>
              <a:buChar char="§"/>
            </a:pPr>
            <a:r>
              <a:rPr lang="en-US" b="1"/>
              <a:t>Following up</a:t>
            </a:r>
          </a:p>
          <a:p>
            <a:pPr marL="342265" indent="-342265">
              <a:buFont typeface="Wingdings" charset="2"/>
              <a:buChar char="§"/>
            </a:pPr>
            <a:endParaRPr lang="en-US"/>
          </a:p>
        </p:txBody>
      </p:sp>
      <p:sp>
        <p:nvSpPr>
          <p:cNvPr id="4" name="TextBox 3">
            <a:extLst>
              <a:ext uri="{FF2B5EF4-FFF2-40B4-BE49-F238E27FC236}">
                <a16:creationId xmlns:a16="http://schemas.microsoft.com/office/drawing/2014/main" id="{BAB2604B-B114-437A-809E-4035209ECB83}"/>
              </a:ext>
            </a:extLst>
          </p:cNvPr>
          <p:cNvSpPr txBox="1"/>
          <p:nvPr/>
        </p:nvSpPr>
        <p:spPr>
          <a:xfrm>
            <a:off x="1230702" y="4695645"/>
            <a:ext cx="393652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rPr>
              <a:t>"Slowly, I have come to see that Asking, and Listening, and Accepting are a profound form of Doing." -Vincent J. Felitti, M.D.</a:t>
            </a:r>
          </a:p>
        </p:txBody>
      </p:sp>
    </p:spTree>
    <p:extLst>
      <p:ext uri="{BB962C8B-B14F-4D97-AF65-F5344CB8AC3E}">
        <p14:creationId xmlns:p14="http://schemas.microsoft.com/office/powerpoint/2010/main" val="307136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6" y="643467"/>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a:p>
        </p:txBody>
      </p:sp>
      <p:sp>
        <p:nvSpPr>
          <p:cNvPr id="13" name="Freeform: Shape 12">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7" y="1702087"/>
            <a:ext cx="3209207" cy="612851"/>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1D9D0B7A-CBF5-4E05-9D07-7D7AE414C664}"/>
              </a:ext>
            </a:extLst>
          </p:cNvPr>
          <p:cNvPicPr>
            <a:picLocks noChangeAspect="1"/>
          </p:cNvPicPr>
          <p:nvPr/>
        </p:nvPicPr>
        <p:blipFill>
          <a:blip r:embed="rId3"/>
          <a:stretch>
            <a:fillRect/>
          </a:stretch>
        </p:blipFill>
        <p:spPr>
          <a:xfrm>
            <a:off x="3313475" y="643467"/>
            <a:ext cx="7930343" cy="5571067"/>
          </a:xfrm>
          <a:prstGeom prst="rect">
            <a:avLst/>
          </a:prstGeom>
        </p:spPr>
      </p:pic>
    </p:spTree>
    <p:extLst>
      <p:ext uri="{BB962C8B-B14F-4D97-AF65-F5344CB8AC3E}">
        <p14:creationId xmlns:p14="http://schemas.microsoft.com/office/powerpoint/2010/main" val="3056037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5544DD1E27C1459676E5E4013E17C0" ma:contentTypeVersion="16" ma:contentTypeDescription="Create a new document." ma:contentTypeScope="" ma:versionID="37d1c6dfd41f8ecbf1b4850f87602cf2">
  <xsd:schema xmlns:xsd="http://www.w3.org/2001/XMLSchema" xmlns:xs="http://www.w3.org/2001/XMLSchema" xmlns:p="http://schemas.microsoft.com/office/2006/metadata/properties" xmlns:ns3="70556bed-07bf-4b36-bfc0-6043ed2aad63" targetNamespace="http://schemas.microsoft.com/office/2006/metadata/properties" ma:root="true" ma:fieldsID="07e1306a8194a3af419afae80dfba98a" ns3:_="">
    <xsd:import namespace="70556bed-07bf-4b36-bfc0-6043ed2aad63"/>
    <xsd:element name="properties">
      <xsd:complexType>
        <xsd:sequence>
          <xsd:element name="documentManagement">
            <xsd:complexType>
              <xsd:all>
                <xsd:element ref="ns3:UniqueSourceRef" minOccurs="0"/>
                <xsd:element ref="ns3:FileHash" minOccurs="0"/>
                <xsd:element ref="ns3:CloudMigratorVersion" minOccurs="0"/>
                <xsd:element ref="ns3:SharedWithUsers" minOccurs="0"/>
                <xsd:element ref="ns3:SharedWithDetails" minOccurs="0"/>
                <xsd:element ref="ns3: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56bed-07bf-4b36-bfc0-6043ed2aad63"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oudMigratorVersion xmlns="70556bed-07bf-4b36-bfc0-6043ed2aad63" xsi:nil="true"/>
    <UniqueSourceRef xmlns="70556bed-07bf-4b36-bfc0-6043ed2aad63" xsi:nil="true"/>
    <FileHash xmlns="70556bed-07bf-4b36-bfc0-6043ed2aad63" xsi:nil="true"/>
  </documentManagement>
</p:properties>
</file>

<file path=customXml/itemProps1.xml><?xml version="1.0" encoding="utf-8"?>
<ds:datastoreItem xmlns:ds="http://schemas.openxmlformats.org/officeDocument/2006/customXml" ds:itemID="{1E8EEDB7-4BA4-4697-805F-8916F9D2520D}">
  <ds:schemaRefs>
    <ds:schemaRef ds:uri="70556bed-07bf-4b36-bfc0-6043ed2aad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41E1AE-CFE2-4457-A1D1-E8E86C376035}">
  <ds:schemaRefs>
    <ds:schemaRef ds:uri="http://schemas.microsoft.com/sharepoint/v3/contenttype/forms"/>
  </ds:schemaRefs>
</ds:datastoreItem>
</file>

<file path=customXml/itemProps3.xml><?xml version="1.0" encoding="utf-8"?>
<ds:datastoreItem xmlns:ds="http://schemas.openxmlformats.org/officeDocument/2006/customXml" ds:itemID="{FBE6EB92-B31E-465A-ADAF-D40140D60BD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70556bed-07bf-4b36-bfc0-6043ed2aad6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45</TotalTime>
  <Words>5430</Words>
  <Application>Microsoft Office PowerPoint</Application>
  <PresentationFormat>Widescreen</PresentationFormat>
  <Paragraphs>389</Paragraphs>
  <Slides>46</Slides>
  <Notes>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Cambria Math</vt:lpstr>
      <vt:lpstr>Century Gothic</vt:lpstr>
      <vt:lpstr>Wingdings</vt:lpstr>
      <vt:lpstr>Wingdings 3</vt:lpstr>
      <vt:lpstr>Ion Boardroom</vt:lpstr>
      <vt:lpstr>Acrobat Document</vt:lpstr>
      <vt:lpstr>Addressing ACEs in Home Visiting Using NEAR Science Model</vt:lpstr>
      <vt:lpstr>PowerPoint Presentation</vt:lpstr>
      <vt:lpstr>PowerPoint Presentation</vt:lpstr>
      <vt:lpstr>Outline for Today's Conversation</vt:lpstr>
      <vt:lpstr>What is NEAR?</vt:lpstr>
      <vt:lpstr>History of NEAR@Home</vt:lpstr>
      <vt:lpstr>   MORE BACKGROUND</vt:lpstr>
      <vt:lpstr>CORE ELEMENTS OF A NEAR HOME VISIT</vt:lpstr>
      <vt:lpstr>PowerPoint Presentation</vt:lpstr>
      <vt:lpstr>Mandatory Reporting (page 27)</vt:lpstr>
      <vt:lpstr>PowerPoint Presentation</vt:lpstr>
      <vt:lpstr>Listening Considerations</vt:lpstr>
      <vt:lpstr>PowerPoint Presentation</vt:lpstr>
      <vt:lpstr>PowerPoint Presentation</vt:lpstr>
      <vt:lpstr>Brain Break</vt:lpstr>
      <vt:lpstr>Introducing NEAR Science to our Agency </vt:lpstr>
      <vt:lpstr>PRINCIPLES INFORMING THE DESIGN OF OUR LEARNING COLLABORATIVE</vt:lpstr>
      <vt:lpstr>Nuts and Bolts of Reach Dane’s Near@Home Training</vt:lpstr>
      <vt:lpstr>Supervisor Journey</vt:lpstr>
      <vt:lpstr>Excitement</vt:lpstr>
      <vt:lpstr>PowerPoint Presentation</vt:lpstr>
      <vt:lpstr>Questions from Home Visitors</vt:lpstr>
      <vt:lpstr>My Questions/Concerns</vt:lpstr>
      <vt:lpstr>Frustration</vt:lpstr>
      <vt:lpstr>Can we just move forward?!</vt:lpstr>
      <vt:lpstr>Is it ok that we are doing this to our parents?   (re: ACE survey)</vt:lpstr>
      <vt:lpstr>“The world is full of magic things, patiently waiting for our senses to grow sharper.” ― W.B. Yeats</vt:lpstr>
      <vt:lpstr>Role of Home Visitors</vt:lpstr>
      <vt:lpstr>MANY PEOLE THINK THAT IF A PARENT IS IN THERAPY THAT THEIR THERAPIST IS TALKING ABOUT TRAUMA AND ACES – SO WHY DO IT ON A HOME VISIT…? TRUE, A THERAPIST IS HOPEFULLY ADDRESSING TRAUMA, BUT THESE  CONVERSATIONS ARE OFTEN LIMITED TO THE VERY SPECIFIC EVENTS THAT A CLIENT BRINGS UP ON THEIR OWN…HOME VISITORS CANNOT ASSUME THESE PIVOTAL CONVERSATIONS ARE HAPPENING…” </vt:lpstr>
      <vt:lpstr>“Slowly, I have come to see that Asking, and Listening, and Accepting are a profound form of Doing.”  </vt:lpstr>
      <vt:lpstr>Social Justice Perspective: Parents have the right to know the most powerful determinant of their children’s future health.” </vt:lpstr>
      <vt:lpstr>“Shame needs three things to grow exponentially in our lives: secrecy, silence, and judgement.” Brene ́ Brown</vt:lpstr>
      <vt:lpstr>“When we identify where our privilege intersects with somebody else’s oppression, we’ll find our opportunities to make real change.”  Ijeoma Oluo, So You Want to Talk About Race </vt:lpstr>
      <vt:lpstr>My 5-year-old daughter came home from school and asked, is brown skin bad?</vt:lpstr>
      <vt:lpstr>Race, Culture, Ethnicity and Near Home Visits</vt:lpstr>
      <vt:lpstr>How might a person who is marginalized in our society react to their home visitor?</vt:lpstr>
      <vt:lpstr>Brain Break Regulation Strategy 5 Things</vt:lpstr>
      <vt:lpstr>Staff Outcomes/Reflections  "I'm more than just the child's teacher"</vt:lpstr>
      <vt:lpstr>Staff Outcomes/Reflections "I'm more than just the child's teacher" </vt:lpstr>
      <vt:lpstr> Staff Outcomes/Reflections "How you are IS as important as what you do?" </vt:lpstr>
      <vt:lpstr>NEAR@Home as a Platform for Better Integrating IMH Concepts into Program</vt:lpstr>
      <vt:lpstr>Next Steps for Implementation</vt:lpstr>
      <vt:lpstr>What are Implications for the Field of Early Childhood and/or Home Visiting?</vt:lpstr>
      <vt:lpstr>Acknowledgments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ACEs in Home Visiting Using NEAR Science Model</dc:title>
  <dc:creator>Lisa Seidl-Gafner</dc:creator>
  <cp:lastModifiedBy>Rebecca Miller</cp:lastModifiedBy>
  <cp:revision>1</cp:revision>
  <cp:lastPrinted>2019-10-12T22:36:26Z</cp:lastPrinted>
  <dcterms:created xsi:type="dcterms:W3CDTF">2019-10-12T18:40:40Z</dcterms:created>
  <dcterms:modified xsi:type="dcterms:W3CDTF">2019-10-12T22:52:42Z</dcterms:modified>
</cp:coreProperties>
</file>